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56" r:id="rId2"/>
    <p:sldId id="822" r:id="rId3"/>
    <p:sldId id="823" r:id="rId4"/>
    <p:sldId id="816" r:id="rId5"/>
    <p:sldId id="814" r:id="rId6"/>
    <p:sldId id="820" r:id="rId7"/>
    <p:sldId id="810" r:id="rId8"/>
    <p:sldId id="818" r:id="rId9"/>
    <p:sldId id="819" r:id="rId10"/>
    <p:sldId id="802" r:id="rId11"/>
    <p:sldId id="273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86F"/>
    <a:srgbClr val="FFFFFF"/>
    <a:srgbClr val="D6E5E3"/>
    <a:srgbClr val="C0D4DC"/>
    <a:srgbClr val="E8EFF2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an Christiaens" userId="c0e4cd19-7b4c-44be-9f3a-9baddadf0b30" providerId="ADAL" clId="{44716179-C519-424E-B5A8-584AEB6F501A}"/>
    <pc:docChg chg="modSld">
      <pc:chgData name="Dorian Christiaens" userId="c0e4cd19-7b4c-44be-9f3a-9baddadf0b30" providerId="ADAL" clId="{44716179-C519-424E-B5A8-584AEB6F501A}" dt="2025-04-09T07:09:57.210" v="4" actId="20577"/>
      <pc:docMkLst>
        <pc:docMk/>
      </pc:docMkLst>
      <pc:sldChg chg="modSp mod">
        <pc:chgData name="Dorian Christiaens" userId="c0e4cd19-7b4c-44be-9f3a-9baddadf0b30" providerId="ADAL" clId="{44716179-C519-424E-B5A8-584AEB6F501A}" dt="2025-04-09T07:09:36.913" v="1" actId="20577"/>
        <pc:sldMkLst>
          <pc:docMk/>
          <pc:sldMk cId="1474422473" sldId="818"/>
        </pc:sldMkLst>
        <pc:spChg chg="mod">
          <ac:chgData name="Dorian Christiaens" userId="c0e4cd19-7b4c-44be-9f3a-9baddadf0b30" providerId="ADAL" clId="{44716179-C519-424E-B5A8-584AEB6F501A}" dt="2025-04-09T07:09:36.913" v="1" actId="20577"/>
          <ac:spMkLst>
            <pc:docMk/>
            <pc:sldMk cId="1474422473" sldId="818"/>
            <ac:spMk id="11" creationId="{2566F2C2-6CC2-F495-D1D2-5FF56E96DC42}"/>
          </ac:spMkLst>
        </pc:spChg>
      </pc:sldChg>
      <pc:sldChg chg="modSp mod">
        <pc:chgData name="Dorian Christiaens" userId="c0e4cd19-7b4c-44be-9f3a-9baddadf0b30" providerId="ADAL" clId="{44716179-C519-424E-B5A8-584AEB6F501A}" dt="2025-04-09T07:09:57.210" v="4" actId="20577"/>
        <pc:sldMkLst>
          <pc:docMk/>
          <pc:sldMk cId="1845172717" sldId="819"/>
        </pc:sldMkLst>
        <pc:spChg chg="mod">
          <ac:chgData name="Dorian Christiaens" userId="c0e4cd19-7b4c-44be-9f3a-9baddadf0b30" providerId="ADAL" clId="{44716179-C519-424E-B5A8-584AEB6F501A}" dt="2025-04-09T07:09:57.210" v="4" actId="20577"/>
          <ac:spMkLst>
            <pc:docMk/>
            <pc:sldMk cId="1845172717" sldId="819"/>
            <ac:spMk id="2" creationId="{F1ED1D4F-E75C-89A4-8EF8-22AC32E912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7F0A-37CE-42E6-B699-DD9B0804EA2C}" type="datetimeFigureOut">
              <a:rPr lang="en-BE" smtClean="0"/>
              <a:t>09/04/2025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0D66-93C1-4B6A-A4F3-5796E1ACA64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29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0D66-93C1-4B6A-A4F3-5796E1ACA64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08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0D66-93C1-4B6A-A4F3-5796E1ACA642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296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0E50-41D3-2183-6D46-82AD76B3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DD9DA-0366-E937-7C4A-812BDF1EE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389E06-5374-4AFF-F97E-7525A7525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D3C32-F148-4067-A090-4D6CEBE38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0D66-93C1-4B6A-A4F3-5796E1ACA642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613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00553-7E4E-A66B-DE7F-90F646690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6AB4B-6CB9-43A9-6A6C-37C361D04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DD3BD-4788-E091-0600-E8E75CF59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9182-0360-6BD2-065D-3FA0575F0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0D66-93C1-4B6A-A4F3-5796E1ACA642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170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E27FF-87A5-5E6B-A619-7B885FA7B4C4}"/>
              </a:ext>
            </a:extLst>
          </p:cNvPr>
          <p:cNvSpPr/>
          <p:nvPr userDrawn="1"/>
        </p:nvSpPr>
        <p:spPr>
          <a:xfrm>
            <a:off x="193964" y="5116946"/>
            <a:ext cx="11785600" cy="1570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77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FF9F85-19C0-EA3A-6B6C-799F147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1C3E-200A-4FD2-9D03-206B5C66BF1D}" type="datetime1">
              <a:rPr lang="fr-BE" smtClean="0"/>
              <a:t>09-04-25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73C060-B1B8-C0FB-8223-C5E70FF1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637D5A-1E83-A7FA-7CBB-B680A3FB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921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008AD-92DA-3080-3398-49F30FB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3B285-9B48-9582-BB28-C9DE9087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051F81-86EE-8EB6-A050-3B0499F78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3DBFC7-13D7-8797-4E09-CCDA8E0C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D1BABA-67DB-4840-BE03-0F207D70B509}" type="datetime1">
              <a:rPr lang="fr-BE" smtClean="0"/>
              <a:t>09-04-25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F73EE6-1B1A-BCF5-C48D-9795E9E0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BA4B51-9CE7-98FE-0AED-523ED794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844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3DA1-AFFB-1276-399E-560F35E3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A0E69E-1FEF-84DC-6A10-080086957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01D946-1C98-F7A3-1CBD-0930406B0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C26260-152B-52F8-6B58-740C7C7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495BB-9A55-4C1C-9573-B39B447D8748}" type="datetime1">
              <a:rPr lang="fr-BE" smtClean="0"/>
              <a:t>09-04-25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F2806E-EB49-9A56-FAB9-B1129B67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F5573C-BFD1-2B96-8035-5EEE646D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607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B8752-340C-B6DD-5ECB-7776B7AD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3AF28E-7681-B6F2-15A9-849D21A86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6E9F5-FDF8-0ADA-7722-5E0505BE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025A0D-C263-4618-A630-1804E938B7D6}" type="datetime1">
              <a:rPr lang="fr-BE" smtClean="0"/>
              <a:t>09-04-25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B283FF-D5F9-B584-8D6C-6175786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C1E64-E3CB-097A-60B7-5198AE55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22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BE0A31-6EE2-52B7-6B3E-4632ECEB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73F02-2F02-B1E4-1327-AB492CADC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1EFAE-9435-057E-D431-9608B229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EAC19-1EFB-4FF2-A69D-4F352A98919D}" type="datetime1">
              <a:rPr lang="fr-BE" smtClean="0"/>
              <a:t>09-04-25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6E688-546C-4913-6D13-3DD5ECCD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673C8-65AB-DEE9-15B9-2D3AE51B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34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0">
            <a:extLst>
              <a:ext uri="{FF2B5EF4-FFF2-40B4-BE49-F238E27FC236}">
                <a16:creationId xmlns:a16="http://schemas.microsoft.com/office/drawing/2014/main" id="{D674CD3B-FA42-50CD-2231-E3336F277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28" y="6234286"/>
            <a:ext cx="1295571" cy="533369"/>
          </a:xfrm>
          <a:prstGeom prst="rect">
            <a:avLst/>
          </a:prstGeom>
          <a:noFill/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BB10BEB-6803-13B0-1387-98E0F348CC40}"/>
              </a:ext>
            </a:extLst>
          </p:cNvPr>
          <p:cNvSpPr txBox="1">
            <a:spLocks/>
          </p:cNvSpPr>
          <p:nvPr userDrawn="1"/>
        </p:nvSpPr>
        <p:spPr>
          <a:xfrm>
            <a:off x="193794" y="6349224"/>
            <a:ext cx="2399856" cy="39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Belgian VAT Advisors SRL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</a:t>
            </a:r>
            <a:r>
              <a:rPr lang="en-GB" sz="700" kern="100">
                <a:solidFill>
                  <a:srgbClr val="47586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 du bosquet 6, 1410 Waterloo – Belgium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A49B4C-9B7C-6327-DD9C-40315013F78A}"/>
              </a:ext>
            </a:extLst>
          </p:cNvPr>
          <p:cNvSpPr txBox="1">
            <a:spLocks/>
          </p:cNvSpPr>
          <p:nvPr userDrawn="1"/>
        </p:nvSpPr>
        <p:spPr>
          <a:xfrm>
            <a:off x="2758514" y="6349224"/>
            <a:ext cx="2885876" cy="473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Belgian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office : Avenue du Dirigeable 8, 1170 Bruxelles (Belgium)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 Office : Alt-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Niederkassel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40, 40547 Dusseldorf (Germany)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4457CE-BC29-7B91-4536-ABEB00C9C731}"/>
              </a:ext>
            </a:extLst>
          </p:cNvPr>
          <p:cNvSpPr txBox="1">
            <a:spLocks/>
          </p:cNvSpPr>
          <p:nvPr userDrawn="1"/>
        </p:nvSpPr>
        <p:spPr>
          <a:xfrm>
            <a:off x="5809254" y="6349224"/>
            <a:ext cx="1943114" cy="39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: (Mickael Tatayas) +32 477 98 69 98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 info@belgianvatadvisors.be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E41273F-755F-E19A-34CD-BCA055500A9F}"/>
              </a:ext>
            </a:extLst>
          </p:cNvPr>
          <p:cNvSpPr txBox="1">
            <a:spLocks/>
          </p:cNvSpPr>
          <p:nvPr userDrawn="1"/>
        </p:nvSpPr>
        <p:spPr>
          <a:xfrm>
            <a:off x="7917233" y="6349224"/>
            <a:ext cx="2711690" cy="394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 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BE 0771.387.451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(BIC) GEBABEBB (IBAN) BE49 1431 1623 2171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F434E-EF32-926A-16CB-6052203E91AC}"/>
              </a:ext>
            </a:extLst>
          </p:cNvPr>
          <p:cNvSpPr/>
          <p:nvPr userDrawn="1"/>
        </p:nvSpPr>
        <p:spPr>
          <a:xfrm>
            <a:off x="4936067" y="6169883"/>
            <a:ext cx="6819900" cy="18000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767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8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16AF3-CC09-5AF8-778A-9E3CFF39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406F3-4182-E95C-E07A-600FB8A1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D8680-18EC-CD22-50D7-699B1DF5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D2BF3-F55D-4877-9A0E-1A46AF325831}" type="datetime1">
              <a:rPr lang="fr-BE" smtClean="0"/>
              <a:t>09-04-25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EA321-8004-BF51-E1A8-3F2E7557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0022B-528D-2E03-148C-3AAA07DD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86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32651-1FE5-D609-EFE1-527767C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267CB-9465-9E8F-8EE0-99111CCDC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D9D73-541B-031C-169B-DFDDEE10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AC7B2-8A62-497C-8584-7465052EC947}" type="datetime1">
              <a:rPr lang="fr-BE" smtClean="0"/>
              <a:t>09-04-25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5DA5F0-520C-14A7-B0FD-63F49F51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057CD-B0B7-1D08-F769-188501DD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487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32651-1FE5-D609-EFE1-527767C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267CB-9465-9E8F-8EE0-99111CCDC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D9D73-541B-031C-169B-DFDDEE10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AC7B2-8A62-497C-8584-7465052EC947}" type="datetime1">
              <a:rPr lang="fr-BE" smtClean="0"/>
              <a:t>09-04-25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5DA5F0-520C-14A7-B0FD-63F49F51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057CD-B0B7-1D08-F769-188501DD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0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1246B-F6C2-8DB0-8C98-3F7F2144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F8B55-00AE-3322-E173-E7D422DEE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722539-5AFE-E282-3B43-F349BC83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36F797-D300-AE19-5ADB-9CDC355C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D5C0F-A511-4F94-824D-68FC8871B1E8}" type="datetime1">
              <a:rPr lang="fr-BE" smtClean="0"/>
              <a:t>09-04-25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CB9399-09EF-717F-3323-23F32ECA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93BD27-4AF4-A355-B631-18A64C9C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000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E680E-4B26-BC98-0682-B373D49A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FE53E-3FC1-9ED4-F2D5-224B9FDC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1DA961-794D-4F59-7C9E-6E40D4736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CEADAC-B4A5-FD79-F135-FAB0E2B21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69E244-241E-8079-A8BB-EEF3C08AB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06787E-F7A3-0B9E-6018-33C78541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2B082F-7DB7-468B-B523-7355D0A1B11B}" type="datetime1">
              <a:rPr lang="fr-BE" smtClean="0"/>
              <a:t>09-04-25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0B5C3C-C822-FF26-0562-715BFD82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346240-8B98-8879-D353-91EF3F79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07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39646-6C0C-CA88-7FD6-3573721A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64C72F-E3FE-B3E7-F920-98C6B286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0E7B7-66EB-4819-B82F-AE2CC65DC159}" type="datetime1">
              <a:rPr lang="fr-BE" smtClean="0"/>
              <a:t>09-04-25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5C1B36-6DBE-9016-9783-DFC9EE74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BE"/>
              <a:t>BVA - 11 février 2025 - Bienvenue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6C0A4D-0D4E-0488-E37B-848F07E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4C493-FD80-42A4-9E5B-65DA3DA585D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798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274EAD-DD91-3310-3A1A-38B191F8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DCA96F-15E6-567A-3ACB-13AB1475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D674CD3B-FA42-50CD-2231-E3336F277D0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528" y="6234286"/>
            <a:ext cx="1295571" cy="533369"/>
          </a:xfrm>
          <a:prstGeom prst="rect">
            <a:avLst/>
          </a:prstGeom>
          <a:noFill/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BB10BEB-6803-13B0-1387-98E0F348CC40}"/>
              </a:ext>
            </a:extLst>
          </p:cNvPr>
          <p:cNvSpPr txBox="1">
            <a:spLocks/>
          </p:cNvSpPr>
          <p:nvPr userDrawn="1"/>
        </p:nvSpPr>
        <p:spPr>
          <a:xfrm>
            <a:off x="193794" y="6349224"/>
            <a:ext cx="2399856" cy="39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Belgian VAT Advisors SRL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</a:t>
            </a:r>
            <a:r>
              <a:rPr lang="en-GB" sz="700" kern="100">
                <a:solidFill>
                  <a:srgbClr val="47586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GB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 du bosquet 6, 1410 Waterloo – Belgium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A49B4C-9B7C-6327-DD9C-40315013F78A}"/>
              </a:ext>
            </a:extLst>
          </p:cNvPr>
          <p:cNvSpPr txBox="1">
            <a:spLocks/>
          </p:cNvSpPr>
          <p:nvPr userDrawn="1"/>
        </p:nvSpPr>
        <p:spPr>
          <a:xfrm>
            <a:off x="2758514" y="6349224"/>
            <a:ext cx="2885876" cy="473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Belgian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office : Avenue du Dirigeable 8, 1170 Bruxelles (Belgium)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 Office : Alt-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Niederkassel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40, 40547 Dusseldorf (Germany)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94457CE-BC29-7B91-4536-ABEB00C9C731}"/>
              </a:ext>
            </a:extLst>
          </p:cNvPr>
          <p:cNvSpPr txBox="1">
            <a:spLocks/>
          </p:cNvSpPr>
          <p:nvPr userDrawn="1"/>
        </p:nvSpPr>
        <p:spPr>
          <a:xfrm>
            <a:off x="5809254" y="6349224"/>
            <a:ext cx="1943114" cy="39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: (Mickael Tatayas) +32 477 98 69 98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 info@belgianvatadvisors.be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E41273F-755F-E19A-34CD-BCA055500A9F}"/>
              </a:ext>
            </a:extLst>
          </p:cNvPr>
          <p:cNvSpPr txBox="1">
            <a:spLocks/>
          </p:cNvSpPr>
          <p:nvPr userDrawn="1"/>
        </p:nvSpPr>
        <p:spPr>
          <a:xfrm>
            <a:off x="7917233" y="6349224"/>
            <a:ext cx="2711690" cy="394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VAT 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BE 0771.387.451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</a:t>
            </a:r>
            <a:r>
              <a:rPr lang="fr-BE" sz="700" kern="100" err="1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  <a:r>
              <a:rPr lang="fr-BE" sz="700" kern="100">
                <a:solidFill>
                  <a:srgbClr val="47586F"/>
                </a:solidFill>
                <a:latin typeface="Grandview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(BIC) GEBABEBB (IBAN) BE49 1431 1623 2171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F434E-EF32-926A-16CB-6052203E91AC}"/>
              </a:ext>
            </a:extLst>
          </p:cNvPr>
          <p:cNvSpPr/>
          <p:nvPr userDrawn="1"/>
        </p:nvSpPr>
        <p:spPr>
          <a:xfrm>
            <a:off x="4936067" y="6169883"/>
            <a:ext cx="6819900" cy="18000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283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26E110-13D5-0B32-198C-121A09B58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20" y="2395122"/>
            <a:ext cx="5360061" cy="2209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31" name="Group 2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58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991B3-B7D6-0F84-EC7F-A0DCA477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uilding with a path leading to the entrance&#10;&#10;Description automatically generated">
            <a:extLst>
              <a:ext uri="{FF2B5EF4-FFF2-40B4-BE49-F238E27FC236}">
                <a16:creationId xmlns:a16="http://schemas.microsoft.com/office/drawing/2014/main" id="{A9F2D2AF-F2C7-AD57-F658-2D9E843FC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5400"/>
                    </a14:imgEffect>
                    <a14:imgEffect>
                      <a14:saturation sat="66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912" y="1820526"/>
            <a:ext cx="2974437" cy="1967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0A063-6828-EBDC-04AA-39C76D92439A}"/>
              </a:ext>
            </a:extLst>
          </p:cNvPr>
          <p:cNvSpPr txBox="1"/>
          <p:nvPr/>
        </p:nvSpPr>
        <p:spPr>
          <a:xfrm>
            <a:off x="2492913" y="1295400"/>
            <a:ext cx="2974436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BVA in Belgium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AEFEC-EBD5-2B43-67FA-474E688F0D42}"/>
              </a:ext>
            </a:extLst>
          </p:cNvPr>
          <p:cNvSpPr txBox="1"/>
          <p:nvPr/>
        </p:nvSpPr>
        <p:spPr>
          <a:xfrm>
            <a:off x="6617238" y="1295400"/>
            <a:ext cx="2974436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BVA in Germany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E399D-086C-AD01-AE47-44F656942C2E}"/>
              </a:ext>
            </a:extLst>
          </p:cNvPr>
          <p:cNvSpPr txBox="1"/>
          <p:nvPr/>
        </p:nvSpPr>
        <p:spPr>
          <a:xfrm>
            <a:off x="2492913" y="3944007"/>
            <a:ext cx="297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noProof="0" dirty="0">
                <a:solidFill>
                  <a:srgbClr val="002060"/>
                </a:solidFill>
              </a:rPr>
              <a:t>Avenue du Dirigeable 8</a:t>
            </a:r>
          </a:p>
          <a:p>
            <a:r>
              <a:rPr lang="fr-BE" sz="1600" noProof="0" dirty="0">
                <a:solidFill>
                  <a:srgbClr val="002060"/>
                </a:solidFill>
              </a:rPr>
              <a:t>1170 Bruxelles </a:t>
            </a:r>
          </a:p>
          <a:p>
            <a:r>
              <a:rPr lang="fr-BE" sz="1600" noProof="0" dirty="0" err="1">
                <a:solidFill>
                  <a:srgbClr val="002060"/>
                </a:solidFill>
              </a:rPr>
              <a:t>Belgium</a:t>
            </a:r>
            <a:r>
              <a:rPr lang="fr-BE" sz="1600" noProof="0" dirty="0">
                <a:solidFill>
                  <a:srgbClr val="002060"/>
                </a:solidFill>
              </a:rPr>
              <a:t> 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T : +32 477 98 69 98</a:t>
            </a:r>
          </a:p>
          <a:p>
            <a:r>
              <a:rPr lang="en-US" sz="1600" dirty="0">
                <a:solidFill>
                  <a:srgbClr val="002060"/>
                </a:solidFill>
              </a:rPr>
              <a:t>E : info@belgianvatadvisors.be</a:t>
            </a:r>
            <a:endParaRPr lang="en-BE" sz="1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077AD-AD5C-A15D-F051-3E8A22D91B46}"/>
              </a:ext>
            </a:extLst>
          </p:cNvPr>
          <p:cNvSpPr txBox="1"/>
          <p:nvPr/>
        </p:nvSpPr>
        <p:spPr>
          <a:xfrm>
            <a:off x="6617238" y="3944007"/>
            <a:ext cx="297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Alt-Niederkassel40</a:t>
            </a:r>
          </a:p>
          <a:p>
            <a:r>
              <a:rPr lang="en-US" sz="1600" dirty="0">
                <a:solidFill>
                  <a:srgbClr val="002060"/>
                </a:solidFill>
              </a:rPr>
              <a:t>40547 Dusseldorf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Germany 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T : +32 477 98 69 98</a:t>
            </a:r>
          </a:p>
          <a:p>
            <a:r>
              <a:rPr lang="en-US" sz="1600" dirty="0">
                <a:solidFill>
                  <a:srgbClr val="002060"/>
                </a:solidFill>
              </a:rPr>
              <a:t>E : info@belgianvatadvisors.be</a:t>
            </a:r>
            <a:endParaRPr lang="en-BE" sz="1600" dirty="0">
              <a:solidFill>
                <a:srgbClr val="002060"/>
              </a:solidFill>
            </a:endParaRPr>
          </a:p>
        </p:txBody>
      </p:sp>
      <p:pic>
        <p:nvPicPr>
          <p:cNvPr id="13" name="Picture 12" descr="A white building with trees and a street&#10;&#10;AI-generated content may be incorrect.">
            <a:extLst>
              <a:ext uri="{FF2B5EF4-FFF2-40B4-BE49-F238E27FC236}">
                <a16:creationId xmlns:a16="http://schemas.microsoft.com/office/drawing/2014/main" id="{7D9B7979-ACE2-565D-BA69-7D129437E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4" y="1820526"/>
            <a:ext cx="2973600" cy="19676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65C5DA-3E59-FFFE-B9B2-3FF8DF80A4E1}"/>
              </a:ext>
            </a:extLst>
          </p:cNvPr>
          <p:cNvSpPr/>
          <p:nvPr/>
        </p:nvSpPr>
        <p:spPr>
          <a:xfrm rot="16200000">
            <a:off x="940777" y="-143994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A1FA8-20E8-6135-AE7A-6CDC0B730C68}"/>
              </a:ext>
            </a:extLst>
          </p:cNvPr>
          <p:cNvSpPr/>
          <p:nvPr/>
        </p:nvSpPr>
        <p:spPr>
          <a:xfrm rot="16200000">
            <a:off x="1344829" y="-695308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E2D587-A16F-199E-53AA-58AA0931FDEC}"/>
              </a:ext>
            </a:extLst>
          </p:cNvPr>
          <p:cNvSpPr/>
          <p:nvPr/>
        </p:nvSpPr>
        <p:spPr>
          <a:xfrm rot="16200000">
            <a:off x="1466232" y="-968025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C6E7D-3990-2C6E-1FB9-3529B282151A}"/>
              </a:ext>
            </a:extLst>
          </p:cNvPr>
          <p:cNvSpPr/>
          <p:nvPr/>
        </p:nvSpPr>
        <p:spPr>
          <a:xfrm rot="16200000">
            <a:off x="459383" y="-460671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1884A-FE5B-EB4D-3E38-E5845A902EB6}"/>
              </a:ext>
            </a:extLst>
          </p:cNvPr>
          <p:cNvSpPr txBox="1"/>
          <p:nvPr/>
        </p:nvSpPr>
        <p:spPr>
          <a:xfrm>
            <a:off x="5741100" y="396000"/>
            <a:ext cx="6095300" cy="3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Our offices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3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6A24-33BB-4D33-A408-7CAADE6B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C76A1453-76F5-AF9B-466D-FBBC56ADB7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47" y="2541588"/>
            <a:ext cx="4305300" cy="1774825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DCA215-02E3-07BB-6ED7-8596AB81E5F6}"/>
              </a:ext>
            </a:extLst>
          </p:cNvPr>
          <p:cNvSpPr>
            <a:spLocks noChangeAspect="1"/>
          </p:cNvSpPr>
          <p:nvPr/>
        </p:nvSpPr>
        <p:spPr>
          <a:xfrm rot="16200000">
            <a:off x="6053702" y="-5840585"/>
            <a:ext cx="84593" cy="12192000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4E327-E401-74DC-9B2E-9B8C68B0FA36}"/>
              </a:ext>
            </a:extLst>
          </p:cNvPr>
          <p:cNvSpPr>
            <a:spLocks noChangeAspect="1"/>
          </p:cNvSpPr>
          <p:nvPr/>
        </p:nvSpPr>
        <p:spPr>
          <a:xfrm rot="16200000">
            <a:off x="6053701" y="506586"/>
            <a:ext cx="84593" cy="12192000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6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D7A67-AD67-5DCA-69EA-6D6C19EE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3E0D9A-DBC8-FCC6-AC30-0CEFB7FB9F2A}"/>
              </a:ext>
            </a:extLst>
          </p:cNvPr>
          <p:cNvSpPr>
            <a:spLocks/>
          </p:cNvSpPr>
          <p:nvPr/>
        </p:nvSpPr>
        <p:spPr bwMode="auto">
          <a:xfrm rot="16200000">
            <a:off x="4775978" y="-558022"/>
            <a:ext cx="2640043" cy="12192000"/>
          </a:xfrm>
          <a:custGeom>
            <a:avLst/>
            <a:gdLst>
              <a:gd name="connsiteX0" fmla="*/ 1 w 2550801"/>
              <a:gd name="connsiteY0" fmla="*/ 0 h 6858000"/>
              <a:gd name="connsiteX1" fmla="*/ 659063 w 2550801"/>
              <a:gd name="connsiteY1" fmla="*/ 0 h 6858000"/>
              <a:gd name="connsiteX2" fmla="*/ 876522 w 2550801"/>
              <a:gd name="connsiteY2" fmla="*/ 0 h 6858000"/>
              <a:gd name="connsiteX3" fmla="*/ 1506949 w 2550801"/>
              <a:gd name="connsiteY3" fmla="*/ 0 h 6858000"/>
              <a:gd name="connsiteX4" fmla="*/ 1433084 w 2550801"/>
              <a:gd name="connsiteY4" fmla="*/ 560223 h 6858000"/>
              <a:gd name="connsiteX5" fmla="*/ 1439326 w 2550801"/>
              <a:gd name="connsiteY5" fmla="*/ 928977 h 6858000"/>
              <a:gd name="connsiteX6" fmla="*/ 1267148 w 2550801"/>
              <a:gd name="connsiteY6" fmla="*/ 2708334 h 6858000"/>
              <a:gd name="connsiteX7" fmla="*/ 2428180 w 2550801"/>
              <a:gd name="connsiteY7" fmla="*/ 4502465 h 6858000"/>
              <a:gd name="connsiteX8" fmla="*/ 2550421 w 2550801"/>
              <a:gd name="connsiteY8" fmla="*/ 5460398 h 6858000"/>
              <a:gd name="connsiteX9" fmla="*/ 2330907 w 2550801"/>
              <a:gd name="connsiteY9" fmla="*/ 6858000 h 6858000"/>
              <a:gd name="connsiteX10" fmla="*/ 876522 w 2550801"/>
              <a:gd name="connsiteY10" fmla="*/ 6858000 h 6858000"/>
              <a:gd name="connsiteX11" fmla="*/ 659063 w 2550801"/>
              <a:gd name="connsiteY11" fmla="*/ 6858000 h 6858000"/>
              <a:gd name="connsiteX12" fmla="*/ 1 w 2550801"/>
              <a:gd name="connsiteY12" fmla="*/ 6858000 h 6858000"/>
              <a:gd name="connsiteX13" fmla="*/ 1 w 2550801"/>
              <a:gd name="connsiteY13" fmla="*/ 6108684 h 6858000"/>
              <a:gd name="connsiteX14" fmla="*/ 0 w 2550801"/>
              <a:gd name="connsiteY14" fmla="*/ 6108673 h 6858000"/>
              <a:gd name="connsiteX15" fmla="*/ 0 w 2550801"/>
              <a:gd name="connsiteY15" fmla="*/ 749328 h 6858000"/>
              <a:gd name="connsiteX16" fmla="*/ 1 w 2550801"/>
              <a:gd name="connsiteY16" fmla="*/ 749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0801" h="6858000">
                <a:moveTo>
                  <a:pt x="1" y="0"/>
                </a:moveTo>
                <a:lnTo>
                  <a:pt x="659063" y="0"/>
                </a:lnTo>
                <a:lnTo>
                  <a:pt x="876522" y="0"/>
                </a:lnTo>
                <a:lnTo>
                  <a:pt x="1506949" y="0"/>
                </a:lnTo>
                <a:cubicBezTo>
                  <a:pt x="1464294" y="183786"/>
                  <a:pt x="1439326" y="372891"/>
                  <a:pt x="1433084" y="560223"/>
                </a:cubicBezTo>
                <a:cubicBezTo>
                  <a:pt x="1428922" y="683732"/>
                  <a:pt x="1431523" y="806650"/>
                  <a:pt x="1439326" y="928977"/>
                </a:cubicBezTo>
                <a:cubicBezTo>
                  <a:pt x="1179758" y="1510474"/>
                  <a:pt x="1091849" y="2117382"/>
                  <a:pt x="1267148" y="2708334"/>
                </a:cubicBezTo>
                <a:cubicBezTo>
                  <a:pt x="1456492" y="3347153"/>
                  <a:pt x="1935053" y="3925695"/>
                  <a:pt x="2428180" y="4502465"/>
                </a:cubicBezTo>
                <a:cubicBezTo>
                  <a:pt x="2499444" y="4816260"/>
                  <a:pt x="2545219" y="5135375"/>
                  <a:pt x="2550421" y="5460398"/>
                </a:cubicBezTo>
                <a:cubicBezTo>
                  <a:pt x="2557183" y="5944388"/>
                  <a:pt x="2473435" y="6409468"/>
                  <a:pt x="2330907" y="6858000"/>
                </a:cubicBezTo>
                <a:lnTo>
                  <a:pt x="876522" y="6858000"/>
                </a:lnTo>
                <a:lnTo>
                  <a:pt x="659063" y="6858000"/>
                </a:lnTo>
                <a:lnTo>
                  <a:pt x="1" y="6858000"/>
                </a:lnTo>
                <a:lnTo>
                  <a:pt x="1" y="6108684"/>
                </a:lnTo>
                <a:lnTo>
                  <a:pt x="0" y="6108673"/>
                </a:lnTo>
                <a:lnTo>
                  <a:pt x="0" y="749328"/>
                </a:lnTo>
                <a:lnTo>
                  <a:pt x="1" y="749316"/>
                </a:lnTo>
                <a:close/>
              </a:path>
            </a:pathLst>
          </a:custGeom>
          <a:solidFill>
            <a:srgbClr val="E8EF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AA4415A-2AD7-46E5-CD7A-C62EA536DC45}"/>
              </a:ext>
            </a:extLst>
          </p:cNvPr>
          <p:cNvSpPr>
            <a:spLocks/>
          </p:cNvSpPr>
          <p:nvPr/>
        </p:nvSpPr>
        <p:spPr bwMode="auto">
          <a:xfrm rot="16200000">
            <a:off x="9296370" y="1536584"/>
            <a:ext cx="1606299" cy="4184960"/>
          </a:xfrm>
          <a:custGeom>
            <a:avLst/>
            <a:gdLst>
              <a:gd name="T0" fmla="*/ 187 w 2984"/>
              <a:gd name="T1" fmla="*/ 0 h 3986"/>
              <a:gd name="T2" fmla="*/ 422 w 2984"/>
              <a:gd name="T3" fmla="*/ 1621 h 3986"/>
              <a:gd name="T4" fmla="*/ 0 w 2984"/>
              <a:gd name="T5" fmla="*/ 3986 h 3986"/>
              <a:gd name="T6" fmla="*/ 2984 w 2984"/>
              <a:gd name="T7" fmla="*/ 3986 h 3986"/>
              <a:gd name="T8" fmla="*/ 1947 w 2984"/>
              <a:gd name="T9" fmla="*/ 1956 h 3986"/>
              <a:gd name="T10" fmla="*/ 187 w 2984"/>
              <a:gd name="T11" fmla="*/ 0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4" h="3986">
                <a:moveTo>
                  <a:pt x="187" y="0"/>
                </a:moveTo>
                <a:cubicBezTo>
                  <a:pt x="324" y="531"/>
                  <a:pt x="412" y="1071"/>
                  <a:pt x="422" y="1621"/>
                </a:cubicBezTo>
                <a:cubicBezTo>
                  <a:pt x="435" y="2440"/>
                  <a:pt x="274" y="3227"/>
                  <a:pt x="0" y="3986"/>
                </a:cubicBezTo>
                <a:lnTo>
                  <a:pt x="2984" y="3986"/>
                </a:lnTo>
                <a:cubicBezTo>
                  <a:pt x="2777" y="3291"/>
                  <a:pt x="2432" y="2609"/>
                  <a:pt x="1947" y="1956"/>
                </a:cubicBezTo>
                <a:cubicBezTo>
                  <a:pt x="1448" y="1286"/>
                  <a:pt x="812" y="643"/>
                  <a:pt x="187" y="0"/>
                </a:cubicBezTo>
              </a:path>
            </a:pathLst>
          </a:custGeom>
          <a:solidFill>
            <a:srgbClr val="E8EFF2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02F706A6-92B3-B52F-D8DC-2C77FAFF0DB7}"/>
              </a:ext>
            </a:extLst>
          </p:cNvPr>
          <p:cNvSpPr>
            <a:spLocks/>
          </p:cNvSpPr>
          <p:nvPr/>
        </p:nvSpPr>
        <p:spPr bwMode="auto">
          <a:xfrm rot="16200000">
            <a:off x="4142498" y="1846269"/>
            <a:ext cx="1385747" cy="6343338"/>
          </a:xfrm>
          <a:custGeom>
            <a:avLst/>
            <a:gdLst>
              <a:gd name="T0" fmla="*/ 337 w 2569"/>
              <a:gd name="T1" fmla="*/ 3011 h 6047"/>
              <a:gd name="T2" fmla="*/ 2569 w 2569"/>
              <a:gd name="T3" fmla="*/ 6047 h 6047"/>
              <a:gd name="T4" fmla="*/ 1672 w 2569"/>
              <a:gd name="T5" fmla="*/ 3533 h 6047"/>
              <a:gd name="T6" fmla="*/ 668 w 2569"/>
              <a:gd name="T7" fmla="*/ 0 h 6047"/>
              <a:gd name="T8" fmla="*/ 337 w 2569"/>
              <a:gd name="T9" fmla="*/ 3011 h 6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9" h="6047">
                <a:moveTo>
                  <a:pt x="337" y="3011"/>
                </a:moveTo>
                <a:cubicBezTo>
                  <a:pt x="701" y="4092"/>
                  <a:pt x="1621" y="5071"/>
                  <a:pt x="2569" y="6047"/>
                </a:cubicBezTo>
                <a:cubicBezTo>
                  <a:pt x="2349" y="5190"/>
                  <a:pt x="2006" y="4355"/>
                  <a:pt x="1672" y="3533"/>
                </a:cubicBezTo>
                <a:cubicBezTo>
                  <a:pt x="1211" y="2394"/>
                  <a:pt x="756" y="1216"/>
                  <a:pt x="668" y="0"/>
                </a:cubicBezTo>
                <a:cubicBezTo>
                  <a:pt x="169" y="984"/>
                  <a:pt x="0" y="2011"/>
                  <a:pt x="337" y="3011"/>
                </a:cubicBezTo>
              </a:path>
            </a:pathLst>
          </a:custGeom>
          <a:solidFill>
            <a:srgbClr val="E8EFF2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7C0F503-4DC8-0D60-2B1B-FB8259D285C1}"/>
              </a:ext>
            </a:extLst>
          </p:cNvPr>
          <p:cNvSpPr>
            <a:spLocks/>
          </p:cNvSpPr>
          <p:nvPr/>
        </p:nvSpPr>
        <p:spPr bwMode="auto">
          <a:xfrm rot="16200000">
            <a:off x="532230" y="4224839"/>
            <a:ext cx="599241" cy="1663702"/>
          </a:xfrm>
          <a:custGeom>
            <a:avLst/>
            <a:gdLst>
              <a:gd name="T0" fmla="*/ 20 w 1110"/>
              <a:gd name="T1" fmla="*/ 1572 h 1572"/>
              <a:gd name="T2" fmla="*/ 1110 w 1110"/>
              <a:gd name="T3" fmla="*/ 0 h 1572"/>
              <a:gd name="T4" fmla="*/ 150 w 1110"/>
              <a:gd name="T5" fmla="*/ 0 h 1572"/>
              <a:gd name="T6" fmla="*/ 8 w 1110"/>
              <a:gd name="T7" fmla="*/ 948 h 1572"/>
              <a:gd name="T8" fmla="*/ 20 w 1110"/>
              <a:gd name="T9" fmla="*/ 1572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572">
                <a:moveTo>
                  <a:pt x="20" y="1572"/>
                </a:moveTo>
                <a:cubicBezTo>
                  <a:pt x="294" y="1032"/>
                  <a:pt x="667" y="504"/>
                  <a:pt x="1110" y="0"/>
                </a:cubicBezTo>
                <a:lnTo>
                  <a:pt x="150" y="0"/>
                </a:lnTo>
                <a:cubicBezTo>
                  <a:pt x="68" y="311"/>
                  <a:pt x="20" y="631"/>
                  <a:pt x="8" y="948"/>
                </a:cubicBezTo>
                <a:cubicBezTo>
                  <a:pt x="0" y="1157"/>
                  <a:pt x="5" y="1365"/>
                  <a:pt x="20" y="1572"/>
                </a:cubicBezTo>
              </a:path>
            </a:pathLst>
          </a:custGeom>
          <a:solidFill>
            <a:srgbClr val="E8EFF2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31F04009-61AE-984C-B701-F891C87A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585" y="1384745"/>
            <a:ext cx="4261815" cy="1756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0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690A3-C756-E600-6C7D-BEC6C51B5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A85241-8148-279B-D436-97C59EC41579}"/>
              </a:ext>
            </a:extLst>
          </p:cNvPr>
          <p:cNvSpPr>
            <a:spLocks noChangeAspect="1"/>
          </p:cNvSpPr>
          <p:nvPr/>
        </p:nvSpPr>
        <p:spPr>
          <a:xfrm rot="16200000">
            <a:off x="10955631" y="-164655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33B00-EC8E-1941-0F88-4162C5D3697F}"/>
              </a:ext>
            </a:extLst>
          </p:cNvPr>
          <p:cNvSpPr>
            <a:spLocks noChangeAspect="1"/>
          </p:cNvSpPr>
          <p:nvPr/>
        </p:nvSpPr>
        <p:spPr>
          <a:xfrm rot="16200000">
            <a:off x="10782741" y="-697567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AA238-D1C2-5328-91CC-B3704D228011}"/>
              </a:ext>
            </a:extLst>
          </p:cNvPr>
          <p:cNvSpPr>
            <a:spLocks noChangeAspect="1"/>
          </p:cNvSpPr>
          <p:nvPr/>
        </p:nvSpPr>
        <p:spPr>
          <a:xfrm rot="16200000">
            <a:off x="10653768" y="-955401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95D4E-6915-6FC8-55BF-62D6235E9ED2}"/>
              </a:ext>
            </a:extLst>
          </p:cNvPr>
          <p:cNvSpPr>
            <a:spLocks noChangeAspect="1"/>
          </p:cNvSpPr>
          <p:nvPr/>
        </p:nvSpPr>
        <p:spPr>
          <a:xfrm rot="16200000">
            <a:off x="11312440" y="-459383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3FC3C-D61C-406A-1B40-2E1BA2854050}"/>
              </a:ext>
            </a:extLst>
          </p:cNvPr>
          <p:cNvSpPr txBox="1"/>
          <p:nvPr/>
        </p:nvSpPr>
        <p:spPr>
          <a:xfrm>
            <a:off x="360000" y="396000"/>
            <a:ext cx="6120000" cy="3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u="none" strike="noStrike" kern="0" spc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About us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793AB1-6E18-DD39-9F4C-A8AC895598D7}"/>
              </a:ext>
            </a:extLst>
          </p:cNvPr>
          <p:cNvGrpSpPr/>
          <p:nvPr/>
        </p:nvGrpSpPr>
        <p:grpSpPr>
          <a:xfrm>
            <a:off x="5709291" y="1379044"/>
            <a:ext cx="5906400" cy="4210389"/>
            <a:chOff x="5925600" y="1379044"/>
            <a:chExt cx="5906400" cy="42103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6C4A67-1634-5851-1BD4-D9AE2C1E4189}"/>
                </a:ext>
              </a:extLst>
            </p:cNvPr>
            <p:cNvSpPr txBox="1"/>
            <p:nvPr/>
          </p:nvSpPr>
          <p:spPr>
            <a:xfrm>
              <a:off x="5926500" y="1379044"/>
              <a:ext cx="59055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1600" dirty="0">
                  <a:solidFill>
                    <a:srgbClr val="47586F"/>
                  </a:solidFill>
                </a:rPr>
                <a:t>Company’s mission: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To provide tailor-made services to our clients;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To make VAT as clear and accessible as possible;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Support our client’s economic activities regardless of their size.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46D0D3-04BD-977D-BDA5-DDC84C7FA4A1}"/>
                </a:ext>
              </a:extLst>
            </p:cNvPr>
            <p:cNvSpPr txBox="1"/>
            <p:nvPr/>
          </p:nvSpPr>
          <p:spPr>
            <a:xfrm>
              <a:off x="5925600" y="2991796"/>
              <a:ext cx="59055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1600" dirty="0">
                  <a:solidFill>
                    <a:srgbClr val="47586F"/>
                  </a:solidFill>
                </a:rPr>
                <a:t>Capabilities: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Six innovative and committed VAT experts fully dedicated to their client’s needs;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Several years of experience of VAT consultancy to serve our client’s interests.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CCBDD-87E5-4584-F9B1-5577F3239CA7}"/>
                </a:ext>
              </a:extLst>
            </p:cNvPr>
            <p:cNvSpPr txBox="1"/>
            <p:nvPr/>
          </p:nvSpPr>
          <p:spPr>
            <a:xfrm>
              <a:off x="5925600" y="4604548"/>
              <a:ext cx="59055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1600" dirty="0">
                  <a:solidFill>
                    <a:srgbClr val="47586F"/>
                  </a:solidFill>
                </a:rPr>
                <a:t>Accreditation:</a:t>
              </a:r>
            </a:p>
            <a:p>
              <a:pPr marL="742950" lvl="1" indent="-28575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47586F"/>
                  </a:solidFill>
                </a:rPr>
                <a:t>Proud to be a chartered member of the Institute for Tax Advisors and Accountants (ITAA).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4BDE13-0C82-B4D9-A51C-07319D53126A}"/>
              </a:ext>
            </a:extLst>
          </p:cNvPr>
          <p:cNvGrpSpPr/>
          <p:nvPr/>
        </p:nvGrpSpPr>
        <p:grpSpPr>
          <a:xfrm>
            <a:off x="763120" y="1466851"/>
            <a:ext cx="4320000" cy="4319999"/>
            <a:chOff x="360000" y="1466851"/>
            <a:chExt cx="4320000" cy="43199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64E94E-A6FD-122D-F690-8C1D937C0627}"/>
                </a:ext>
              </a:extLst>
            </p:cNvPr>
            <p:cNvGrpSpPr/>
            <p:nvPr/>
          </p:nvGrpSpPr>
          <p:grpSpPr>
            <a:xfrm>
              <a:off x="360000" y="1466851"/>
              <a:ext cx="4320000" cy="4319999"/>
              <a:chOff x="360000" y="1466851"/>
              <a:chExt cx="4320000" cy="431999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A0F6415-0856-42B9-1A95-846C8B3A751E}"/>
                  </a:ext>
                </a:extLst>
              </p:cNvPr>
              <p:cNvSpPr/>
              <p:nvPr/>
            </p:nvSpPr>
            <p:spPr>
              <a:xfrm>
                <a:off x="953998" y="1466851"/>
                <a:ext cx="3726002" cy="2950681"/>
              </a:xfrm>
              <a:custGeom>
                <a:avLst/>
                <a:gdLst>
                  <a:gd name="connsiteX0" fmla="*/ 1566002 w 3726002"/>
                  <a:gd name="connsiteY0" fmla="*/ 0 h 2950681"/>
                  <a:gd name="connsiteX1" fmla="*/ 3726002 w 3726002"/>
                  <a:gd name="connsiteY1" fmla="*/ 2160000 h 2950681"/>
                  <a:gd name="connsiteX2" fmla="*/ 3628893 w 3726002"/>
                  <a:gd name="connsiteY2" fmla="*/ 2802318 h 2950681"/>
                  <a:gd name="connsiteX3" fmla="*/ 3574591 w 3726002"/>
                  <a:gd name="connsiteY3" fmla="*/ 2950681 h 2950681"/>
                  <a:gd name="connsiteX4" fmla="*/ 2628521 w 3726002"/>
                  <a:gd name="connsiteY4" fmla="*/ 2348433 h 2950681"/>
                  <a:gd name="connsiteX5" fmla="*/ 2640426 w 3726002"/>
                  <a:gd name="connsiteY5" fmla="*/ 2270424 h 2950681"/>
                  <a:gd name="connsiteX6" fmla="*/ 2646002 w 3726002"/>
                  <a:gd name="connsiteY6" fmla="*/ 2160000 h 2950681"/>
                  <a:gd name="connsiteX7" fmla="*/ 1566002 w 3726002"/>
                  <a:gd name="connsiteY7" fmla="*/ 1080000 h 2950681"/>
                  <a:gd name="connsiteX8" fmla="*/ 962164 w 3726002"/>
                  <a:gd name="connsiteY8" fmla="*/ 1264447 h 2950681"/>
                  <a:gd name="connsiteX9" fmla="*/ 945391 w 3726002"/>
                  <a:gd name="connsiteY9" fmla="*/ 1276990 h 2950681"/>
                  <a:gd name="connsiteX10" fmla="*/ 0 w 3726002"/>
                  <a:gd name="connsiteY10" fmla="*/ 675176 h 2950681"/>
                  <a:gd name="connsiteX11" fmla="*/ 38651 w 3726002"/>
                  <a:gd name="connsiteY11" fmla="*/ 632649 h 2950681"/>
                  <a:gd name="connsiteX12" fmla="*/ 1566002 w 3726002"/>
                  <a:gd name="connsiteY12" fmla="*/ 0 h 295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6002" h="2950681">
                    <a:moveTo>
                      <a:pt x="1566002" y="0"/>
                    </a:moveTo>
                    <a:cubicBezTo>
                      <a:pt x="2758937" y="0"/>
                      <a:pt x="3726002" y="967065"/>
                      <a:pt x="3726002" y="2160000"/>
                    </a:cubicBezTo>
                    <a:cubicBezTo>
                      <a:pt x="3726002" y="2383675"/>
                      <a:pt x="3692004" y="2599410"/>
                      <a:pt x="3628893" y="2802318"/>
                    </a:cubicBezTo>
                    <a:lnTo>
                      <a:pt x="3574591" y="2950681"/>
                    </a:lnTo>
                    <a:lnTo>
                      <a:pt x="2628521" y="2348433"/>
                    </a:lnTo>
                    <a:lnTo>
                      <a:pt x="2640426" y="2270424"/>
                    </a:lnTo>
                    <a:cubicBezTo>
                      <a:pt x="2644113" y="2234117"/>
                      <a:pt x="2646002" y="2197279"/>
                      <a:pt x="2646002" y="2160000"/>
                    </a:cubicBezTo>
                    <a:cubicBezTo>
                      <a:pt x="2646002" y="1563532"/>
                      <a:pt x="2162470" y="1080000"/>
                      <a:pt x="1566002" y="1080000"/>
                    </a:cubicBezTo>
                    <a:cubicBezTo>
                      <a:pt x="1342327" y="1080000"/>
                      <a:pt x="1134533" y="1147997"/>
                      <a:pt x="962164" y="1264447"/>
                    </a:cubicBezTo>
                    <a:lnTo>
                      <a:pt x="945391" y="1276990"/>
                    </a:lnTo>
                    <a:lnTo>
                      <a:pt x="0" y="675176"/>
                    </a:lnTo>
                    <a:lnTo>
                      <a:pt x="38651" y="632649"/>
                    </a:lnTo>
                    <a:cubicBezTo>
                      <a:pt x="429535" y="241766"/>
                      <a:pt x="969535" y="0"/>
                      <a:pt x="1566002" y="0"/>
                    </a:cubicBezTo>
                    <a:close/>
                  </a:path>
                </a:pathLst>
              </a:custGeom>
              <a:solidFill>
                <a:srgbClr val="D6E5E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2BA4818-0DAD-035B-1245-0CF9560C93EF}"/>
                  </a:ext>
                </a:extLst>
              </p:cNvPr>
              <p:cNvSpPr/>
              <p:nvPr/>
            </p:nvSpPr>
            <p:spPr>
              <a:xfrm>
                <a:off x="360000" y="2608774"/>
                <a:ext cx="3886762" cy="3178076"/>
              </a:xfrm>
              <a:custGeom>
                <a:avLst/>
                <a:gdLst>
                  <a:gd name="connsiteX0" fmla="*/ 255157 w 3886762"/>
                  <a:gd name="connsiteY0" fmla="*/ 0 h 3178076"/>
                  <a:gd name="connsiteX1" fmla="*/ 1171724 w 3886762"/>
                  <a:gd name="connsiteY1" fmla="*/ 583467 h 3178076"/>
                  <a:gd name="connsiteX2" fmla="*/ 1164872 w 3886762"/>
                  <a:gd name="connsiteY2" fmla="*/ 597691 h 3178076"/>
                  <a:gd name="connsiteX3" fmla="*/ 1080000 w 3886762"/>
                  <a:gd name="connsiteY3" fmla="*/ 1018076 h 3178076"/>
                  <a:gd name="connsiteX4" fmla="*/ 2160000 w 3886762"/>
                  <a:gd name="connsiteY4" fmla="*/ 2098076 h 3178076"/>
                  <a:gd name="connsiteX5" fmla="*/ 2923676 w 3886762"/>
                  <a:gd name="connsiteY5" fmla="*/ 1781752 h 3178076"/>
                  <a:gd name="connsiteX6" fmla="*/ 2971482 w 3886762"/>
                  <a:gd name="connsiteY6" fmla="*/ 1729152 h 3178076"/>
                  <a:gd name="connsiteX7" fmla="*/ 3886762 w 3886762"/>
                  <a:gd name="connsiteY7" fmla="*/ 2311799 h 3178076"/>
                  <a:gd name="connsiteX8" fmla="*/ 3826761 w 3886762"/>
                  <a:gd name="connsiteY8" fmla="*/ 2392037 h 3178076"/>
                  <a:gd name="connsiteX9" fmla="*/ 2160000 w 3886762"/>
                  <a:gd name="connsiteY9" fmla="*/ 3178076 h 3178076"/>
                  <a:gd name="connsiteX10" fmla="*/ 0 w 3886762"/>
                  <a:gd name="connsiteY10" fmla="*/ 1018076 h 3178076"/>
                  <a:gd name="connsiteX11" fmla="*/ 169744 w 3886762"/>
                  <a:gd name="connsiteY11" fmla="*/ 177307 h 3178076"/>
                  <a:gd name="connsiteX12" fmla="*/ 255157 w 3886762"/>
                  <a:gd name="connsiteY12" fmla="*/ 0 h 317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6762" h="3178076">
                    <a:moveTo>
                      <a:pt x="255157" y="0"/>
                    </a:moveTo>
                    <a:lnTo>
                      <a:pt x="1171724" y="583467"/>
                    </a:lnTo>
                    <a:lnTo>
                      <a:pt x="1164872" y="597691"/>
                    </a:lnTo>
                    <a:cubicBezTo>
                      <a:pt x="1110221" y="726901"/>
                      <a:pt x="1080000" y="868959"/>
                      <a:pt x="1080000" y="1018076"/>
                    </a:cubicBezTo>
                    <a:cubicBezTo>
                      <a:pt x="1080000" y="1614544"/>
                      <a:pt x="1563532" y="2098076"/>
                      <a:pt x="2160000" y="2098076"/>
                    </a:cubicBezTo>
                    <a:cubicBezTo>
                      <a:pt x="2458234" y="2098076"/>
                      <a:pt x="2728234" y="1977193"/>
                      <a:pt x="2923676" y="1781752"/>
                    </a:cubicBezTo>
                    <a:lnTo>
                      <a:pt x="2971482" y="1729152"/>
                    </a:lnTo>
                    <a:lnTo>
                      <a:pt x="3886762" y="2311799"/>
                    </a:lnTo>
                    <a:lnTo>
                      <a:pt x="3826761" y="2392037"/>
                    </a:lnTo>
                    <a:cubicBezTo>
                      <a:pt x="3430585" y="2872091"/>
                      <a:pt x="2831026" y="3178076"/>
                      <a:pt x="2160000" y="3178076"/>
                    </a:cubicBezTo>
                    <a:cubicBezTo>
                      <a:pt x="967065" y="3178076"/>
                      <a:pt x="0" y="2211011"/>
                      <a:pt x="0" y="1018076"/>
                    </a:cubicBezTo>
                    <a:cubicBezTo>
                      <a:pt x="0" y="719842"/>
                      <a:pt x="60442" y="435726"/>
                      <a:pt x="169744" y="177307"/>
                    </a:cubicBezTo>
                    <a:lnTo>
                      <a:pt x="255157" y="0"/>
                    </a:lnTo>
                    <a:close/>
                  </a:path>
                </a:pathLst>
              </a:custGeom>
              <a:solidFill>
                <a:srgbClr val="D6E5E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63004BC-B438-A2F5-4536-728E0C69E84A}"/>
                  </a:ext>
                </a:extLst>
              </p:cNvPr>
              <p:cNvSpPr/>
              <p:nvPr/>
            </p:nvSpPr>
            <p:spPr>
              <a:xfrm>
                <a:off x="722467" y="1843234"/>
                <a:ext cx="3600000" cy="3600000"/>
              </a:xfrm>
              <a:prstGeom prst="ellipse">
                <a:avLst/>
              </a:prstGeom>
              <a:solidFill>
                <a:srgbClr val="E8EF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Graphic 17" descr="Users with solid fill">
              <a:extLst>
                <a:ext uri="{FF2B5EF4-FFF2-40B4-BE49-F238E27FC236}">
                  <a16:creationId xmlns:a16="http://schemas.microsoft.com/office/drawing/2014/main" id="{E3743B00-C059-2C78-BA53-79D68452C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2752" y="2558436"/>
              <a:ext cx="216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41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0588-A011-733C-15A7-5939084A8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207D7-4D39-38EC-BBEA-6A684BA8F4A1}"/>
              </a:ext>
            </a:extLst>
          </p:cNvPr>
          <p:cNvSpPr txBox="1"/>
          <p:nvPr/>
        </p:nvSpPr>
        <p:spPr>
          <a:xfrm>
            <a:off x="5741100" y="396000"/>
            <a:ext cx="6095300" cy="3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Our services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C66F11-0BC5-5D51-39FB-A711A1F0B144}"/>
              </a:ext>
            </a:extLst>
          </p:cNvPr>
          <p:cNvGrpSpPr/>
          <p:nvPr/>
        </p:nvGrpSpPr>
        <p:grpSpPr>
          <a:xfrm>
            <a:off x="1457147" y="2681864"/>
            <a:ext cx="1440000" cy="1440000"/>
            <a:chOff x="1294313" y="2682119"/>
            <a:chExt cx="1440000" cy="144000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F85277C4-DBC7-7D02-7C64-0F15E0422CFD}"/>
                </a:ext>
              </a:extLst>
            </p:cNvPr>
            <p:cNvSpPr/>
            <p:nvPr/>
          </p:nvSpPr>
          <p:spPr>
            <a:xfrm rot="8100000">
              <a:off x="1294313" y="2682119"/>
              <a:ext cx="1440000" cy="1440000"/>
            </a:xfrm>
            <a:prstGeom prst="teardrop">
              <a:avLst/>
            </a:prstGeom>
            <a:solidFill>
              <a:srgbClr val="C0D4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844B503-0084-2B66-D002-8E8C29CB6227}"/>
                </a:ext>
              </a:extLst>
            </p:cNvPr>
            <p:cNvSpPr/>
            <p:nvPr/>
          </p:nvSpPr>
          <p:spPr>
            <a:xfrm>
              <a:off x="1474313" y="2862119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Daily calendar outline">
              <a:extLst>
                <a:ext uri="{FF2B5EF4-FFF2-40B4-BE49-F238E27FC236}">
                  <a16:creationId xmlns:a16="http://schemas.microsoft.com/office/drawing/2014/main" id="{4BC12061-C14A-FAB9-F7E3-A576EEAB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57113" y="2944919"/>
              <a:ext cx="914400" cy="91440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C9CCE-DB09-4777-84E4-EF8F6855BC34}"/>
              </a:ext>
            </a:extLst>
          </p:cNvPr>
          <p:cNvSpPr/>
          <p:nvPr/>
        </p:nvSpPr>
        <p:spPr>
          <a:xfrm>
            <a:off x="688457" y="4156269"/>
            <a:ext cx="2886527" cy="646331"/>
          </a:xfrm>
          <a:prstGeom prst="round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13D65-3380-8D5A-6CC6-7850A817E354}"/>
              </a:ext>
            </a:extLst>
          </p:cNvPr>
          <p:cNvSpPr txBox="1"/>
          <p:nvPr/>
        </p:nvSpPr>
        <p:spPr>
          <a:xfrm>
            <a:off x="677136" y="4292221"/>
            <a:ext cx="288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Day to day assistance</a:t>
            </a:r>
            <a:endParaRPr lang="en-BE"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4A4DC-EC20-CE5F-DE76-8712B0EDB5FA}"/>
              </a:ext>
            </a:extLst>
          </p:cNvPr>
          <p:cNvGrpSpPr/>
          <p:nvPr/>
        </p:nvGrpSpPr>
        <p:grpSpPr>
          <a:xfrm>
            <a:off x="5371666" y="2682000"/>
            <a:ext cx="1440000" cy="1440000"/>
            <a:chOff x="5366459" y="2681362"/>
            <a:chExt cx="1440000" cy="1440000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E7771BEF-1CBB-54A0-62EB-81051577DF19}"/>
                </a:ext>
              </a:extLst>
            </p:cNvPr>
            <p:cNvSpPr/>
            <p:nvPr/>
          </p:nvSpPr>
          <p:spPr>
            <a:xfrm rot="8100000">
              <a:off x="5366459" y="2681362"/>
              <a:ext cx="1440000" cy="1440000"/>
            </a:xfrm>
            <a:prstGeom prst="teardrop">
              <a:avLst/>
            </a:prstGeom>
            <a:solidFill>
              <a:srgbClr val="C0D4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9E5F9E-0099-A3C6-39F6-D4023CEBAC76}"/>
                </a:ext>
              </a:extLst>
            </p:cNvPr>
            <p:cNvSpPr/>
            <p:nvPr/>
          </p:nvSpPr>
          <p:spPr>
            <a:xfrm>
              <a:off x="5546459" y="286136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Handshake outline">
              <a:extLst>
                <a:ext uri="{FF2B5EF4-FFF2-40B4-BE49-F238E27FC236}">
                  <a16:creationId xmlns:a16="http://schemas.microsoft.com/office/drawing/2014/main" id="{30D4CA65-E33E-FA33-099E-05D9BD3D8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9259" y="2944162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794F5F-D7DF-FD00-E2EE-AF99D9D85949}"/>
              </a:ext>
            </a:extLst>
          </p:cNvPr>
          <p:cNvSpPr/>
          <p:nvPr/>
        </p:nvSpPr>
        <p:spPr>
          <a:xfrm>
            <a:off x="4643194" y="4158000"/>
            <a:ext cx="2886527" cy="646331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A7935-C15D-2E4D-66CF-435A23C7C9DA}"/>
              </a:ext>
            </a:extLst>
          </p:cNvPr>
          <p:cNvSpPr txBox="1"/>
          <p:nvPr/>
        </p:nvSpPr>
        <p:spPr>
          <a:xfrm>
            <a:off x="4654515" y="4195851"/>
            <a:ext cx="28865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Assistance related to VAT advice</a:t>
            </a:r>
            <a:endParaRPr lang="en-BE" sz="16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CE7457-B4C2-0B7D-CB0D-0AF4562D0C32}"/>
              </a:ext>
            </a:extLst>
          </p:cNvPr>
          <p:cNvGrpSpPr/>
          <p:nvPr/>
        </p:nvGrpSpPr>
        <p:grpSpPr>
          <a:xfrm>
            <a:off x="8518692" y="2681362"/>
            <a:ext cx="2886527" cy="2122969"/>
            <a:chOff x="8518692" y="2681362"/>
            <a:chExt cx="2886527" cy="21229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5457CE-33B1-BA83-FA0A-E6EEECC7212C}"/>
                </a:ext>
              </a:extLst>
            </p:cNvPr>
            <p:cNvGrpSpPr/>
            <p:nvPr/>
          </p:nvGrpSpPr>
          <p:grpSpPr>
            <a:xfrm>
              <a:off x="9241956" y="2681362"/>
              <a:ext cx="1440000" cy="1440000"/>
              <a:chOff x="9438602" y="2622245"/>
              <a:chExt cx="1440000" cy="1440000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808F1F8C-23E4-6586-007F-9E0C173958B5}"/>
                  </a:ext>
                </a:extLst>
              </p:cNvPr>
              <p:cNvSpPr/>
              <p:nvPr/>
            </p:nvSpPr>
            <p:spPr>
              <a:xfrm rot="8100000">
                <a:off x="9438602" y="2622245"/>
                <a:ext cx="1440000" cy="1440000"/>
              </a:xfrm>
              <a:prstGeom prst="teardrop">
                <a:avLst/>
              </a:prstGeom>
              <a:solidFill>
                <a:srgbClr val="C0D4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88BAD97-6CD4-383C-7D48-07FF6AE76FB4}"/>
                  </a:ext>
                </a:extLst>
              </p:cNvPr>
              <p:cNvSpPr/>
              <p:nvPr/>
            </p:nvSpPr>
            <p:spPr>
              <a:xfrm>
                <a:off x="9618602" y="277625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51" descr="Document outline">
                <a:extLst>
                  <a:ext uri="{FF2B5EF4-FFF2-40B4-BE49-F238E27FC236}">
                    <a16:creationId xmlns:a16="http://schemas.microsoft.com/office/drawing/2014/main" id="{17DA4C34-7F73-3341-ECE2-3E961F166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701402" y="285905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655E2C6-AFD7-BB4C-23DF-FBC998BC20BD}"/>
                </a:ext>
              </a:extLst>
            </p:cNvPr>
            <p:cNvSpPr/>
            <p:nvPr/>
          </p:nvSpPr>
          <p:spPr>
            <a:xfrm>
              <a:off x="8518692" y="4158000"/>
              <a:ext cx="2886527" cy="646331"/>
            </a:xfrm>
            <a:prstGeom prst="roundRect">
              <a:avLst/>
            </a:prstGeom>
            <a:solidFill>
              <a:srgbClr val="4758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Assistance on reporting obligations</a:t>
              </a:r>
              <a:endParaRPr lang="en-BE" sz="1600" b="1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CFE72B-D74F-84E7-3585-A2F053F991AB}"/>
              </a:ext>
            </a:extLst>
          </p:cNvPr>
          <p:cNvGrpSpPr/>
          <p:nvPr/>
        </p:nvGrpSpPr>
        <p:grpSpPr>
          <a:xfrm>
            <a:off x="4340692" y="1423482"/>
            <a:ext cx="3510616" cy="621792"/>
            <a:chOff x="4243883" y="1423482"/>
            <a:chExt cx="3510616" cy="62179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10726BA-1A19-5D1A-1F59-507C6C1F9E07}"/>
                </a:ext>
              </a:extLst>
            </p:cNvPr>
            <p:cNvSpPr/>
            <p:nvPr/>
          </p:nvSpPr>
          <p:spPr>
            <a:xfrm>
              <a:off x="4243883" y="1423482"/>
              <a:ext cx="742610" cy="621792"/>
            </a:xfrm>
            <a:prstGeom prst="ellipse">
              <a:avLst/>
            </a:prstGeom>
            <a:solidFill>
              <a:srgbClr val="4758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573DDE8-063C-2325-59B0-D9ABA101D152}"/>
                </a:ext>
              </a:extLst>
            </p:cNvPr>
            <p:cNvSpPr/>
            <p:nvPr/>
          </p:nvSpPr>
          <p:spPr>
            <a:xfrm>
              <a:off x="6937635" y="1423482"/>
              <a:ext cx="816864" cy="621792"/>
            </a:xfrm>
            <a:prstGeom prst="ellipse">
              <a:avLst/>
            </a:prstGeom>
            <a:solidFill>
              <a:srgbClr val="4758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3C7481-2CDE-7D6E-6B78-5D5D7A8934F3}"/>
                </a:ext>
              </a:extLst>
            </p:cNvPr>
            <p:cNvSpPr/>
            <p:nvPr/>
          </p:nvSpPr>
          <p:spPr>
            <a:xfrm>
              <a:off x="4613453" y="1423482"/>
              <a:ext cx="2692908" cy="621792"/>
            </a:xfrm>
            <a:prstGeom prst="rect">
              <a:avLst/>
            </a:prstGeom>
            <a:solidFill>
              <a:srgbClr val="47586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B6E90A2-11DC-035C-E342-63ABFEC30528}"/>
                </a:ext>
              </a:extLst>
            </p:cNvPr>
            <p:cNvSpPr txBox="1"/>
            <p:nvPr/>
          </p:nvSpPr>
          <p:spPr>
            <a:xfrm>
              <a:off x="4870795" y="1549712"/>
              <a:ext cx="2048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What can we offer ? </a:t>
              </a:r>
              <a:endParaRPr lang="en-BE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66" name="Graphic 65" descr="Magnifying glass with solid fill">
              <a:extLst>
                <a:ext uri="{FF2B5EF4-FFF2-40B4-BE49-F238E27FC236}">
                  <a16:creationId xmlns:a16="http://schemas.microsoft.com/office/drawing/2014/main" id="{FF1D618E-D4AE-B52A-5858-3D10BF86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6728" y="1507564"/>
              <a:ext cx="411480" cy="4114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2AFC3-8C8C-E4AB-1BAD-EFDEB07DF21C}"/>
              </a:ext>
            </a:extLst>
          </p:cNvPr>
          <p:cNvSpPr/>
          <p:nvPr/>
        </p:nvSpPr>
        <p:spPr>
          <a:xfrm rot="16200000">
            <a:off x="940777" y="-143994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54425E-E1C0-55C4-1F1C-50ECD9BB708F}"/>
              </a:ext>
            </a:extLst>
          </p:cNvPr>
          <p:cNvSpPr/>
          <p:nvPr/>
        </p:nvSpPr>
        <p:spPr>
          <a:xfrm rot="16200000">
            <a:off x="1344829" y="-695308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5DCA5-0DD4-61AB-C9DE-C835BBEE51FF}"/>
              </a:ext>
            </a:extLst>
          </p:cNvPr>
          <p:cNvSpPr/>
          <p:nvPr/>
        </p:nvSpPr>
        <p:spPr>
          <a:xfrm rot="16200000">
            <a:off x="1466232" y="-968025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9CEAD7-BFF4-39C0-1E3C-E46C99934FB1}"/>
              </a:ext>
            </a:extLst>
          </p:cNvPr>
          <p:cNvSpPr/>
          <p:nvPr/>
        </p:nvSpPr>
        <p:spPr>
          <a:xfrm rot="16200000">
            <a:off x="459383" y="-460671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356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C7BF08-50F6-A835-7825-4E689366E071}"/>
              </a:ext>
            </a:extLst>
          </p:cNvPr>
          <p:cNvSpPr/>
          <p:nvPr/>
        </p:nvSpPr>
        <p:spPr>
          <a:xfrm rot="7200000">
            <a:off x="4895232" y="4012102"/>
            <a:ext cx="826510" cy="2236593"/>
          </a:xfrm>
          <a:custGeom>
            <a:avLst/>
            <a:gdLst>
              <a:gd name="connsiteX0" fmla="*/ 1158 w 938599"/>
              <a:gd name="connsiteY0" fmla="*/ 2160003 h 2519286"/>
              <a:gd name="connsiteX1" fmla="*/ 18587 w 938599"/>
              <a:gd name="connsiteY1" fmla="*/ 2128196 h 2519286"/>
              <a:gd name="connsiteX2" fmla="*/ 46053 w 938599"/>
              <a:gd name="connsiteY2" fmla="*/ 449519 h 2519286"/>
              <a:gd name="connsiteX3" fmla="*/ 0 w 938599"/>
              <a:gd name="connsiteY3" fmla="*/ 359559 h 2519286"/>
              <a:gd name="connsiteX4" fmla="*/ 622774 w 938599"/>
              <a:gd name="connsiteY4" fmla="*/ 0 h 2519286"/>
              <a:gd name="connsiteX5" fmla="*/ 702375 w 938599"/>
              <a:gd name="connsiteY5" fmla="*/ 155491 h 2519286"/>
              <a:gd name="connsiteX6" fmla="*/ 664938 w 938599"/>
              <a:gd name="connsiteY6" fmla="*/ 2443578 h 2519286"/>
              <a:gd name="connsiteX7" fmla="*/ 623454 w 938599"/>
              <a:gd name="connsiteY7" fmla="*/ 2519286 h 2519286"/>
              <a:gd name="connsiteX8" fmla="*/ 1158 w 938599"/>
              <a:gd name="connsiteY8" fmla="*/ 2160003 h 25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599" h="2519286">
                <a:moveTo>
                  <a:pt x="1158" y="2160003"/>
                </a:moveTo>
                <a:lnTo>
                  <a:pt x="18587" y="2128196"/>
                </a:lnTo>
                <a:cubicBezTo>
                  <a:pt x="269089" y="1613626"/>
                  <a:pt x="293005" y="998980"/>
                  <a:pt x="46053" y="449519"/>
                </a:cubicBezTo>
                <a:lnTo>
                  <a:pt x="0" y="359559"/>
                </a:lnTo>
                <a:lnTo>
                  <a:pt x="622774" y="0"/>
                </a:lnTo>
                <a:lnTo>
                  <a:pt x="702375" y="155491"/>
                </a:lnTo>
                <a:cubicBezTo>
                  <a:pt x="1038977" y="904423"/>
                  <a:pt x="1006379" y="1742203"/>
                  <a:pt x="664938" y="2443578"/>
                </a:cubicBezTo>
                <a:lnTo>
                  <a:pt x="623454" y="2519286"/>
                </a:lnTo>
                <a:lnTo>
                  <a:pt x="1158" y="2160003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089330DD-9CF7-C91E-4490-93364D5622A0}"/>
              </a:ext>
            </a:extLst>
          </p:cNvPr>
          <p:cNvSpPr/>
          <p:nvPr/>
        </p:nvSpPr>
        <p:spPr>
          <a:xfrm>
            <a:off x="4460553" y="5098567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75CCC99-EE0B-73BB-C220-870970DC437D}"/>
              </a:ext>
            </a:extLst>
          </p:cNvPr>
          <p:cNvSpPr/>
          <p:nvPr/>
        </p:nvSpPr>
        <p:spPr>
          <a:xfrm rot="7200000">
            <a:off x="4417974" y="970444"/>
            <a:ext cx="1920918" cy="1438031"/>
          </a:xfrm>
          <a:custGeom>
            <a:avLst/>
            <a:gdLst>
              <a:gd name="connsiteX0" fmla="*/ 0 w 2181426"/>
              <a:gd name="connsiteY0" fmla="*/ 359559 h 1619790"/>
              <a:gd name="connsiteX1" fmla="*/ 622775 w 2181426"/>
              <a:gd name="connsiteY1" fmla="*/ 0 h 1619790"/>
              <a:gd name="connsiteX2" fmla="*/ 677656 w 2181426"/>
              <a:gd name="connsiteY2" fmla="*/ 84863 h 1619790"/>
              <a:gd name="connsiteX3" fmla="*/ 2145166 w 2181426"/>
              <a:gd name="connsiteY3" fmla="*/ 900415 h 1619790"/>
              <a:gd name="connsiteX4" fmla="*/ 2181426 w 2181426"/>
              <a:gd name="connsiteY4" fmla="*/ 901225 h 1619790"/>
              <a:gd name="connsiteX5" fmla="*/ 2181426 w 2181426"/>
              <a:gd name="connsiteY5" fmla="*/ 1619790 h 1619790"/>
              <a:gd name="connsiteX6" fmla="*/ 2095119 w 2181426"/>
              <a:gd name="connsiteY6" fmla="*/ 1617863 h 1619790"/>
              <a:gd name="connsiteX7" fmla="*/ 94859 w 2181426"/>
              <a:gd name="connsiteY7" fmla="*/ 506240 h 1619790"/>
              <a:gd name="connsiteX8" fmla="*/ 0 w 2181426"/>
              <a:gd name="connsiteY8" fmla="*/ 359559 h 16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426" h="1619790">
                <a:moveTo>
                  <a:pt x="0" y="359559"/>
                </a:moveTo>
                <a:lnTo>
                  <a:pt x="622775" y="0"/>
                </a:lnTo>
                <a:lnTo>
                  <a:pt x="677656" y="84863"/>
                </a:lnTo>
                <a:cubicBezTo>
                  <a:pt x="1030028" y="573460"/>
                  <a:pt x="1574284" y="860071"/>
                  <a:pt x="2145166" y="900415"/>
                </a:cubicBezTo>
                <a:lnTo>
                  <a:pt x="2181426" y="901225"/>
                </a:lnTo>
                <a:lnTo>
                  <a:pt x="2181426" y="1619790"/>
                </a:lnTo>
                <a:lnTo>
                  <a:pt x="2095119" y="1617863"/>
                </a:lnTo>
                <a:cubicBezTo>
                  <a:pt x="1316990" y="1562872"/>
                  <a:pt x="575152" y="1172212"/>
                  <a:pt x="94859" y="506240"/>
                </a:cubicBezTo>
                <a:lnTo>
                  <a:pt x="0" y="359559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177CCE-16B5-EEE4-302F-9BC64CA94DBE}"/>
              </a:ext>
            </a:extLst>
          </p:cNvPr>
          <p:cNvSpPr/>
          <p:nvPr/>
        </p:nvSpPr>
        <p:spPr>
          <a:xfrm rot="7200000">
            <a:off x="6876323" y="609307"/>
            <a:ext cx="826510" cy="2236593"/>
          </a:xfrm>
          <a:custGeom>
            <a:avLst/>
            <a:gdLst>
              <a:gd name="connsiteX0" fmla="*/ 315824 w 938599"/>
              <a:gd name="connsiteY0" fmla="*/ 2519286 h 2519286"/>
              <a:gd name="connsiteX1" fmla="*/ 236224 w 938599"/>
              <a:gd name="connsiteY1" fmla="*/ 2363795 h 2519286"/>
              <a:gd name="connsiteX2" fmla="*/ 273661 w 938599"/>
              <a:gd name="connsiteY2" fmla="*/ 75708 h 2519286"/>
              <a:gd name="connsiteX3" fmla="*/ 315145 w 938599"/>
              <a:gd name="connsiteY3" fmla="*/ 0 h 2519286"/>
              <a:gd name="connsiteX4" fmla="*/ 937441 w 938599"/>
              <a:gd name="connsiteY4" fmla="*/ 359282 h 2519286"/>
              <a:gd name="connsiteX5" fmla="*/ 920012 w 938599"/>
              <a:gd name="connsiteY5" fmla="*/ 391090 h 2519286"/>
              <a:gd name="connsiteX6" fmla="*/ 892546 w 938599"/>
              <a:gd name="connsiteY6" fmla="*/ 2069767 h 2519286"/>
              <a:gd name="connsiteX7" fmla="*/ 938599 w 938599"/>
              <a:gd name="connsiteY7" fmla="*/ 2159727 h 2519286"/>
              <a:gd name="connsiteX8" fmla="*/ 315824 w 938599"/>
              <a:gd name="connsiteY8" fmla="*/ 2519286 h 25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599" h="2519286">
                <a:moveTo>
                  <a:pt x="315824" y="2519286"/>
                </a:moveTo>
                <a:lnTo>
                  <a:pt x="236224" y="2363795"/>
                </a:lnTo>
                <a:cubicBezTo>
                  <a:pt x="-100378" y="1614863"/>
                  <a:pt x="-67780" y="777083"/>
                  <a:pt x="273661" y="75708"/>
                </a:cubicBezTo>
                <a:lnTo>
                  <a:pt x="315145" y="0"/>
                </a:lnTo>
                <a:lnTo>
                  <a:pt x="937441" y="359282"/>
                </a:lnTo>
                <a:lnTo>
                  <a:pt x="920012" y="391090"/>
                </a:lnTo>
                <a:cubicBezTo>
                  <a:pt x="669510" y="905661"/>
                  <a:pt x="645595" y="1520306"/>
                  <a:pt x="892546" y="2069767"/>
                </a:cubicBezTo>
                <a:lnTo>
                  <a:pt x="938599" y="2159727"/>
                </a:lnTo>
                <a:lnTo>
                  <a:pt x="315824" y="25192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0AA8C6-15E7-7159-D2B3-5C0BDCE21BCC}"/>
              </a:ext>
            </a:extLst>
          </p:cNvPr>
          <p:cNvSpPr/>
          <p:nvPr/>
        </p:nvSpPr>
        <p:spPr>
          <a:xfrm rot="7200000">
            <a:off x="3357137" y="2788787"/>
            <a:ext cx="1922821" cy="1439030"/>
          </a:xfrm>
          <a:custGeom>
            <a:avLst/>
            <a:gdLst>
              <a:gd name="connsiteX0" fmla="*/ 0 w 2183588"/>
              <a:gd name="connsiteY0" fmla="*/ 1620916 h 1620916"/>
              <a:gd name="connsiteX1" fmla="*/ 0 w 2183588"/>
              <a:gd name="connsiteY1" fmla="*/ 900474 h 1620916"/>
              <a:gd name="connsiteX2" fmla="*/ 143259 w 2183588"/>
              <a:gd name="connsiteY2" fmla="*/ 889756 h 1620916"/>
              <a:gd name="connsiteX3" fmla="*/ 888841 w 2183588"/>
              <a:gd name="connsiteY3" fmla="*/ 639044 h 1620916"/>
              <a:gd name="connsiteX4" fmla="*/ 1478755 w 2183588"/>
              <a:gd name="connsiteY4" fmla="*/ 118707 h 1620916"/>
              <a:gd name="connsiteX5" fmla="*/ 1559667 w 2183588"/>
              <a:gd name="connsiteY5" fmla="*/ 0 h 1620916"/>
              <a:gd name="connsiteX6" fmla="*/ 2183588 w 2183588"/>
              <a:gd name="connsiteY6" fmla="*/ 360221 h 1620916"/>
              <a:gd name="connsiteX7" fmla="*/ 2052470 w 2183588"/>
              <a:gd name="connsiteY7" fmla="*/ 552585 h 1620916"/>
              <a:gd name="connsiteX8" fmla="*/ 1248400 w 2183588"/>
              <a:gd name="connsiteY8" fmla="*/ 1261819 h 1620916"/>
              <a:gd name="connsiteX9" fmla="*/ 232151 w 2183588"/>
              <a:gd name="connsiteY9" fmla="*/ 1603547 h 1620916"/>
              <a:gd name="connsiteX10" fmla="*/ 0 w 2183588"/>
              <a:gd name="connsiteY10" fmla="*/ 1620916 h 16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3588" h="1620916">
                <a:moveTo>
                  <a:pt x="0" y="1620916"/>
                </a:moveTo>
                <a:lnTo>
                  <a:pt x="0" y="900474"/>
                </a:lnTo>
                <a:lnTo>
                  <a:pt x="143259" y="889756"/>
                </a:lnTo>
                <a:cubicBezTo>
                  <a:pt x="398617" y="858070"/>
                  <a:pt x="651981" y="775796"/>
                  <a:pt x="888841" y="639044"/>
                </a:cubicBezTo>
                <a:cubicBezTo>
                  <a:pt x="1125701" y="502293"/>
                  <a:pt x="1323635" y="324011"/>
                  <a:pt x="1478755" y="118707"/>
                </a:cubicBezTo>
                <a:lnTo>
                  <a:pt x="1559667" y="0"/>
                </a:lnTo>
                <a:lnTo>
                  <a:pt x="2183588" y="360221"/>
                </a:lnTo>
                <a:lnTo>
                  <a:pt x="2052470" y="552585"/>
                </a:lnTo>
                <a:cubicBezTo>
                  <a:pt x="1841037" y="832419"/>
                  <a:pt x="1571248" y="1075422"/>
                  <a:pt x="1248400" y="1261819"/>
                </a:cubicBezTo>
                <a:cubicBezTo>
                  <a:pt x="925552" y="1448215"/>
                  <a:pt x="580211" y="1560358"/>
                  <a:pt x="232151" y="1603547"/>
                </a:cubicBezTo>
                <a:lnTo>
                  <a:pt x="0" y="1620916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63F005-51A1-3949-675E-D52105EDE201}"/>
              </a:ext>
            </a:extLst>
          </p:cNvPr>
          <p:cNvSpPr/>
          <p:nvPr/>
        </p:nvSpPr>
        <p:spPr>
          <a:xfrm rot="7200000">
            <a:off x="7318107" y="2630185"/>
            <a:ext cx="1922820" cy="1439030"/>
          </a:xfrm>
          <a:custGeom>
            <a:avLst/>
            <a:gdLst>
              <a:gd name="connsiteX0" fmla="*/ 0 w 2183587"/>
              <a:gd name="connsiteY0" fmla="*/ 1260695 h 1620916"/>
              <a:gd name="connsiteX1" fmla="*/ 131117 w 2183587"/>
              <a:gd name="connsiteY1" fmla="*/ 1068331 h 1620916"/>
              <a:gd name="connsiteX2" fmla="*/ 935187 w 2183587"/>
              <a:gd name="connsiteY2" fmla="*/ 359097 h 1620916"/>
              <a:gd name="connsiteX3" fmla="*/ 1951436 w 2183587"/>
              <a:gd name="connsiteY3" fmla="*/ 17369 h 1620916"/>
              <a:gd name="connsiteX4" fmla="*/ 2183587 w 2183587"/>
              <a:gd name="connsiteY4" fmla="*/ 0 h 1620916"/>
              <a:gd name="connsiteX5" fmla="*/ 2183587 w 2183587"/>
              <a:gd name="connsiteY5" fmla="*/ 720442 h 1620916"/>
              <a:gd name="connsiteX6" fmla="*/ 2040328 w 2183587"/>
              <a:gd name="connsiteY6" fmla="*/ 731160 h 1620916"/>
              <a:gd name="connsiteX7" fmla="*/ 1294746 w 2183587"/>
              <a:gd name="connsiteY7" fmla="*/ 981872 h 1620916"/>
              <a:gd name="connsiteX8" fmla="*/ 704832 w 2183587"/>
              <a:gd name="connsiteY8" fmla="*/ 1502209 h 1620916"/>
              <a:gd name="connsiteX9" fmla="*/ 623920 w 2183587"/>
              <a:gd name="connsiteY9" fmla="*/ 1620916 h 1620916"/>
              <a:gd name="connsiteX10" fmla="*/ 0 w 2183587"/>
              <a:gd name="connsiteY10" fmla="*/ 1260695 h 162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3587" h="1620916">
                <a:moveTo>
                  <a:pt x="0" y="1260695"/>
                </a:moveTo>
                <a:lnTo>
                  <a:pt x="131117" y="1068331"/>
                </a:lnTo>
                <a:cubicBezTo>
                  <a:pt x="342550" y="788497"/>
                  <a:pt x="612339" y="545494"/>
                  <a:pt x="935187" y="359097"/>
                </a:cubicBezTo>
                <a:cubicBezTo>
                  <a:pt x="1258035" y="172701"/>
                  <a:pt x="1603376" y="60558"/>
                  <a:pt x="1951436" y="17369"/>
                </a:cubicBezTo>
                <a:lnTo>
                  <a:pt x="2183587" y="0"/>
                </a:lnTo>
                <a:lnTo>
                  <a:pt x="2183587" y="720442"/>
                </a:lnTo>
                <a:lnTo>
                  <a:pt x="2040328" y="731160"/>
                </a:lnTo>
                <a:cubicBezTo>
                  <a:pt x="1784970" y="762846"/>
                  <a:pt x="1531606" y="845120"/>
                  <a:pt x="1294746" y="981872"/>
                </a:cubicBezTo>
                <a:cubicBezTo>
                  <a:pt x="1057886" y="1118623"/>
                  <a:pt x="859952" y="1296905"/>
                  <a:pt x="704832" y="1502209"/>
                </a:cubicBezTo>
                <a:lnTo>
                  <a:pt x="623920" y="1620916"/>
                </a:lnTo>
                <a:lnTo>
                  <a:pt x="0" y="126069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064521-7E2D-4A15-8129-ACC499FE247C}"/>
              </a:ext>
            </a:extLst>
          </p:cNvPr>
          <p:cNvSpPr/>
          <p:nvPr/>
        </p:nvSpPr>
        <p:spPr>
          <a:xfrm rot="7200000">
            <a:off x="6259176" y="4449528"/>
            <a:ext cx="1920917" cy="1438031"/>
          </a:xfrm>
          <a:custGeom>
            <a:avLst/>
            <a:gdLst>
              <a:gd name="connsiteX0" fmla="*/ 0 w 2181425"/>
              <a:gd name="connsiteY0" fmla="*/ 718565 h 1619790"/>
              <a:gd name="connsiteX1" fmla="*/ 0 w 2181425"/>
              <a:gd name="connsiteY1" fmla="*/ 0 h 1619790"/>
              <a:gd name="connsiteX2" fmla="*/ 86307 w 2181425"/>
              <a:gd name="connsiteY2" fmla="*/ 1927 h 1619790"/>
              <a:gd name="connsiteX3" fmla="*/ 2086567 w 2181425"/>
              <a:gd name="connsiteY3" fmla="*/ 1113550 h 1619790"/>
              <a:gd name="connsiteX4" fmla="*/ 2181425 w 2181425"/>
              <a:gd name="connsiteY4" fmla="*/ 1260231 h 1619790"/>
              <a:gd name="connsiteX5" fmla="*/ 1558651 w 2181425"/>
              <a:gd name="connsiteY5" fmla="*/ 1619790 h 1619790"/>
              <a:gd name="connsiteX6" fmla="*/ 1503770 w 2181425"/>
              <a:gd name="connsiteY6" fmla="*/ 1534927 h 1619790"/>
              <a:gd name="connsiteX7" fmla="*/ 36260 w 2181425"/>
              <a:gd name="connsiteY7" fmla="*/ 719375 h 1619790"/>
              <a:gd name="connsiteX8" fmla="*/ 0 w 2181425"/>
              <a:gd name="connsiteY8" fmla="*/ 718565 h 16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425" h="1619790">
                <a:moveTo>
                  <a:pt x="0" y="718565"/>
                </a:moveTo>
                <a:lnTo>
                  <a:pt x="0" y="0"/>
                </a:lnTo>
                <a:lnTo>
                  <a:pt x="86307" y="1927"/>
                </a:lnTo>
                <a:cubicBezTo>
                  <a:pt x="864436" y="56918"/>
                  <a:pt x="1606273" y="447578"/>
                  <a:pt x="2086567" y="1113550"/>
                </a:cubicBezTo>
                <a:lnTo>
                  <a:pt x="2181425" y="1260231"/>
                </a:lnTo>
                <a:lnTo>
                  <a:pt x="1558651" y="1619790"/>
                </a:lnTo>
                <a:lnTo>
                  <a:pt x="1503770" y="1534927"/>
                </a:lnTo>
                <a:cubicBezTo>
                  <a:pt x="1151399" y="1046330"/>
                  <a:pt x="607142" y="759719"/>
                  <a:pt x="36260" y="719375"/>
                </a:cubicBezTo>
                <a:lnTo>
                  <a:pt x="0" y="71856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F0B0E2B6-2855-5D07-7EC7-79E5370433E8}"/>
              </a:ext>
            </a:extLst>
          </p:cNvPr>
          <p:cNvSpPr/>
          <p:nvPr/>
        </p:nvSpPr>
        <p:spPr>
          <a:xfrm>
            <a:off x="7077385" y="680290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4AA359B7-5595-38A4-C237-1E448990DCF3}"/>
              </a:ext>
            </a:extLst>
          </p:cNvPr>
          <p:cNvSpPr/>
          <p:nvPr/>
        </p:nvSpPr>
        <p:spPr>
          <a:xfrm>
            <a:off x="7257385" y="860290"/>
            <a:ext cx="720000" cy="720000"/>
          </a:xfrm>
          <a:prstGeom prst="flowChartConnector">
            <a:avLst/>
          </a:prstGeom>
          <a:solidFill>
            <a:srgbClr val="1560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168F00DA-8AF9-F31F-2CD3-865712B9F25A}"/>
              </a:ext>
            </a:extLst>
          </p:cNvPr>
          <p:cNvSpPr/>
          <p:nvPr/>
        </p:nvSpPr>
        <p:spPr>
          <a:xfrm>
            <a:off x="8322550" y="2883686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E788FC7F-097E-11E7-0C17-10A2D8DA3284}"/>
              </a:ext>
            </a:extLst>
          </p:cNvPr>
          <p:cNvSpPr/>
          <p:nvPr/>
        </p:nvSpPr>
        <p:spPr>
          <a:xfrm>
            <a:off x="8502550" y="3063686"/>
            <a:ext cx="720000" cy="720000"/>
          </a:xfrm>
          <a:prstGeom prst="flowChartConnector">
            <a:avLst/>
          </a:prstGeom>
          <a:solidFill>
            <a:srgbClr val="156082">
              <a:alpha val="85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B52054A-BC82-DDCE-D0CF-BA5C93785605}"/>
              </a:ext>
            </a:extLst>
          </p:cNvPr>
          <p:cNvSpPr/>
          <p:nvPr/>
        </p:nvSpPr>
        <p:spPr>
          <a:xfrm>
            <a:off x="7077385" y="5098567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EA2FC5CC-F2B0-999D-FA40-826AFA2C50BE}"/>
              </a:ext>
            </a:extLst>
          </p:cNvPr>
          <p:cNvSpPr/>
          <p:nvPr/>
        </p:nvSpPr>
        <p:spPr>
          <a:xfrm>
            <a:off x="7257385" y="5278567"/>
            <a:ext cx="720000" cy="720000"/>
          </a:xfrm>
          <a:prstGeom prst="flowChartConnector">
            <a:avLst/>
          </a:prstGeom>
          <a:solidFill>
            <a:srgbClr val="156082">
              <a:alpha val="70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5B772BEF-314C-A061-950F-6A970DF5CB45}"/>
              </a:ext>
            </a:extLst>
          </p:cNvPr>
          <p:cNvSpPr/>
          <p:nvPr/>
        </p:nvSpPr>
        <p:spPr>
          <a:xfrm>
            <a:off x="4460553" y="679434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8264967-D33F-467B-32CC-CAA643CE48A7}"/>
              </a:ext>
            </a:extLst>
          </p:cNvPr>
          <p:cNvSpPr/>
          <p:nvPr/>
        </p:nvSpPr>
        <p:spPr>
          <a:xfrm>
            <a:off x="4640553" y="859434"/>
            <a:ext cx="720000" cy="720000"/>
          </a:xfrm>
          <a:prstGeom prst="flowChartConnector">
            <a:avLst/>
          </a:prstGeom>
          <a:solidFill>
            <a:srgbClr val="156082">
              <a:alpha val="25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…</a:t>
            </a:r>
            <a:endParaRPr lang="en-BE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C6A7E661-0542-E596-1540-B479E4B5EEAF}"/>
              </a:ext>
            </a:extLst>
          </p:cNvPr>
          <p:cNvSpPr/>
          <p:nvPr/>
        </p:nvSpPr>
        <p:spPr>
          <a:xfrm>
            <a:off x="3202906" y="2880942"/>
            <a:ext cx="1080000" cy="1080000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8C7060CF-77D5-E011-D807-170C2DA30597}"/>
              </a:ext>
            </a:extLst>
          </p:cNvPr>
          <p:cNvSpPr/>
          <p:nvPr/>
        </p:nvSpPr>
        <p:spPr>
          <a:xfrm>
            <a:off x="3382906" y="3060942"/>
            <a:ext cx="720000" cy="720000"/>
          </a:xfrm>
          <a:prstGeom prst="flowChartConnector">
            <a:avLst/>
          </a:prstGeom>
          <a:solidFill>
            <a:srgbClr val="156082">
              <a:alpha val="40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9505A1FE-9BB5-DDF6-DA3C-C3BE15C0DC5A}"/>
              </a:ext>
            </a:extLst>
          </p:cNvPr>
          <p:cNvSpPr/>
          <p:nvPr/>
        </p:nvSpPr>
        <p:spPr>
          <a:xfrm>
            <a:off x="4640553" y="5278567"/>
            <a:ext cx="720000" cy="720000"/>
          </a:xfrm>
          <a:prstGeom prst="flowChartConnector">
            <a:avLst/>
          </a:prstGeom>
          <a:solidFill>
            <a:srgbClr val="156082">
              <a:alpha val="55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pic>
        <p:nvPicPr>
          <p:cNvPr id="65" name="Graphic 64" descr="Production with solid fill">
            <a:extLst>
              <a:ext uri="{FF2B5EF4-FFF2-40B4-BE49-F238E27FC236}">
                <a16:creationId xmlns:a16="http://schemas.microsoft.com/office/drawing/2014/main" id="{D3F28D1C-66CD-89A8-3A85-641F1B418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7385" y="950290"/>
            <a:ext cx="540000" cy="540000"/>
          </a:xfrm>
          <a:prstGeom prst="rect">
            <a:avLst/>
          </a:prstGeom>
        </p:spPr>
      </p:pic>
      <p:pic>
        <p:nvPicPr>
          <p:cNvPr id="69" name="Graphic 68" descr="Server with solid fill">
            <a:extLst>
              <a:ext uri="{FF2B5EF4-FFF2-40B4-BE49-F238E27FC236}">
                <a16:creationId xmlns:a16="http://schemas.microsoft.com/office/drawing/2014/main" id="{93E4988B-8BCC-0D38-DE27-E2E4ADAF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2550" y="3150942"/>
            <a:ext cx="540000" cy="540000"/>
          </a:xfrm>
          <a:prstGeom prst="rect">
            <a:avLst/>
          </a:prstGeom>
        </p:spPr>
      </p:pic>
      <p:pic>
        <p:nvPicPr>
          <p:cNvPr id="70" name="Graphic 69" descr="Transfer with solid fill">
            <a:extLst>
              <a:ext uri="{FF2B5EF4-FFF2-40B4-BE49-F238E27FC236}">
                <a16:creationId xmlns:a16="http://schemas.microsoft.com/office/drawing/2014/main" id="{D27C444E-0D6D-92B9-E1CB-FC8AE8C14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7385" y="5368567"/>
            <a:ext cx="540000" cy="540000"/>
          </a:xfrm>
          <a:prstGeom prst="rect">
            <a:avLst/>
          </a:prstGeom>
        </p:spPr>
      </p:pic>
      <p:pic>
        <p:nvPicPr>
          <p:cNvPr id="71" name="Graphic 70" descr="Store with solid fill">
            <a:extLst>
              <a:ext uri="{FF2B5EF4-FFF2-40B4-BE49-F238E27FC236}">
                <a16:creationId xmlns:a16="http://schemas.microsoft.com/office/drawing/2014/main" id="{5F497B23-9799-7FAC-4EF3-FFA476FB4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0553" y="5368567"/>
            <a:ext cx="540000" cy="540000"/>
          </a:xfrm>
          <a:prstGeom prst="rect">
            <a:avLst/>
          </a:prstGeom>
        </p:spPr>
      </p:pic>
      <p:pic>
        <p:nvPicPr>
          <p:cNvPr id="72" name="Graphic 71" descr="Ecommerce with solid fill">
            <a:extLst>
              <a:ext uri="{FF2B5EF4-FFF2-40B4-BE49-F238E27FC236}">
                <a16:creationId xmlns:a16="http://schemas.microsoft.com/office/drawing/2014/main" id="{518BBF48-8806-8878-37ED-584FD1A111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2906" y="3150942"/>
            <a:ext cx="540000" cy="54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2F9618F-A038-2960-01F3-DA5BFF2BAC92}"/>
              </a:ext>
            </a:extLst>
          </p:cNvPr>
          <p:cNvSpPr txBox="1"/>
          <p:nvPr/>
        </p:nvSpPr>
        <p:spPr>
          <a:xfrm>
            <a:off x="7935401" y="1030639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7586F"/>
                </a:solidFill>
              </a:rPr>
              <a:t>Industry</a:t>
            </a:r>
            <a:endParaRPr lang="en-BE" dirty="0">
              <a:solidFill>
                <a:srgbClr val="47586F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138000-1471-61D1-8B79-CF2E1ADEFD93}"/>
              </a:ext>
            </a:extLst>
          </p:cNvPr>
          <p:cNvSpPr txBox="1"/>
          <p:nvPr/>
        </p:nvSpPr>
        <p:spPr>
          <a:xfrm>
            <a:off x="9222550" y="3231766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7586F"/>
                </a:solidFill>
              </a:rPr>
              <a:t>Services</a:t>
            </a:r>
            <a:endParaRPr lang="en-BE" dirty="0">
              <a:solidFill>
                <a:srgbClr val="47586F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4AE166-3C36-8498-7649-A13958F66550}"/>
              </a:ext>
            </a:extLst>
          </p:cNvPr>
          <p:cNvSpPr txBox="1"/>
          <p:nvPr/>
        </p:nvSpPr>
        <p:spPr>
          <a:xfrm>
            <a:off x="7935401" y="5478710"/>
            <a:ext cx="134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7586F"/>
                </a:solidFill>
              </a:rPr>
              <a:t>Good flow</a:t>
            </a:r>
            <a:endParaRPr lang="en-BE" dirty="0">
              <a:solidFill>
                <a:srgbClr val="47586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C035EC-0291-6B91-124E-BF71FB7E2241}"/>
              </a:ext>
            </a:extLst>
          </p:cNvPr>
          <p:cNvSpPr txBox="1"/>
          <p:nvPr/>
        </p:nvSpPr>
        <p:spPr>
          <a:xfrm>
            <a:off x="3505053" y="550106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47586F"/>
                </a:solidFill>
              </a:rPr>
              <a:t>Retail</a:t>
            </a:r>
            <a:endParaRPr lang="en-BE">
              <a:solidFill>
                <a:srgbClr val="47586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12224C-6ED2-8538-82CC-2933FDD0C803}"/>
              </a:ext>
            </a:extLst>
          </p:cNvPr>
          <p:cNvSpPr txBox="1"/>
          <p:nvPr/>
        </p:nvSpPr>
        <p:spPr>
          <a:xfrm>
            <a:off x="1858971" y="3239020"/>
            <a:ext cx="154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47586F"/>
                </a:solidFill>
              </a:rPr>
              <a:t>e-Commerce</a:t>
            </a:r>
            <a:endParaRPr lang="en-BE" dirty="0">
              <a:solidFill>
                <a:srgbClr val="47586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FE7BE2-92D3-D69B-C0CE-F6D85AAB6EAE}"/>
              </a:ext>
            </a:extLst>
          </p:cNvPr>
          <p:cNvSpPr txBox="1"/>
          <p:nvPr/>
        </p:nvSpPr>
        <p:spPr>
          <a:xfrm>
            <a:off x="3500927" y="1025532"/>
            <a:ext cx="114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47586F"/>
                </a:solidFill>
              </a:rPr>
              <a:t>And more</a:t>
            </a:r>
            <a:endParaRPr lang="en-BE" dirty="0">
              <a:solidFill>
                <a:srgbClr val="47586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A6F285-FC77-C88F-80FE-80C8DDF97253}"/>
              </a:ext>
            </a:extLst>
          </p:cNvPr>
          <p:cNvSpPr>
            <a:spLocks noChangeAspect="1"/>
          </p:cNvSpPr>
          <p:nvPr/>
        </p:nvSpPr>
        <p:spPr>
          <a:xfrm rot="16200000">
            <a:off x="10955631" y="-164655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B6EE8CD-464F-3116-C20A-678BFFCD23F1}"/>
              </a:ext>
            </a:extLst>
          </p:cNvPr>
          <p:cNvSpPr>
            <a:spLocks noChangeAspect="1"/>
          </p:cNvSpPr>
          <p:nvPr/>
        </p:nvSpPr>
        <p:spPr>
          <a:xfrm rot="16200000">
            <a:off x="10782741" y="-697567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C666D84-A3CA-C578-BBAD-3BB76EBB3FF2}"/>
              </a:ext>
            </a:extLst>
          </p:cNvPr>
          <p:cNvSpPr>
            <a:spLocks noChangeAspect="1"/>
          </p:cNvSpPr>
          <p:nvPr/>
        </p:nvSpPr>
        <p:spPr>
          <a:xfrm rot="16200000">
            <a:off x="10653768" y="-955401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F55B47A-26F9-9D7B-FA47-9F8A5A51563A}"/>
              </a:ext>
            </a:extLst>
          </p:cNvPr>
          <p:cNvSpPr>
            <a:spLocks noChangeAspect="1"/>
          </p:cNvSpPr>
          <p:nvPr/>
        </p:nvSpPr>
        <p:spPr>
          <a:xfrm rot="16200000">
            <a:off x="11312440" y="-459383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7BEDEE-9C1B-FC0D-864D-065B0D886E96}"/>
              </a:ext>
            </a:extLst>
          </p:cNvPr>
          <p:cNvSpPr txBox="1"/>
          <p:nvPr/>
        </p:nvSpPr>
        <p:spPr>
          <a:xfrm>
            <a:off x="360000" y="396000"/>
            <a:ext cx="6120000" cy="30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Our sectors of activity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5">
            <a:extLst>
              <a:ext uri="{FF2B5EF4-FFF2-40B4-BE49-F238E27FC236}">
                <a16:creationId xmlns:a16="http://schemas.microsoft.com/office/drawing/2014/main" id="{5A194418-8FC2-D545-BF50-BDC5306D21F9}"/>
              </a:ext>
            </a:extLst>
          </p:cNvPr>
          <p:cNvSpPr/>
          <p:nvPr/>
        </p:nvSpPr>
        <p:spPr>
          <a:xfrm>
            <a:off x="896074" y="2417809"/>
            <a:ext cx="2880000" cy="2811191"/>
          </a:xfrm>
          <a:custGeom>
            <a:avLst/>
            <a:gdLst>
              <a:gd name="connsiteX0" fmla="*/ 0 w 4026806"/>
              <a:gd name="connsiteY0" fmla="*/ 548139 h 3288770"/>
              <a:gd name="connsiteX1" fmla="*/ 548139 w 4026806"/>
              <a:gd name="connsiteY1" fmla="*/ 0 h 3288770"/>
              <a:gd name="connsiteX2" fmla="*/ 3478667 w 4026806"/>
              <a:gd name="connsiteY2" fmla="*/ 0 h 3288770"/>
              <a:gd name="connsiteX3" fmla="*/ 4026806 w 4026806"/>
              <a:gd name="connsiteY3" fmla="*/ 548139 h 3288770"/>
              <a:gd name="connsiteX4" fmla="*/ 4026806 w 4026806"/>
              <a:gd name="connsiteY4" fmla="*/ 2740631 h 3288770"/>
              <a:gd name="connsiteX5" fmla="*/ 3478667 w 4026806"/>
              <a:gd name="connsiteY5" fmla="*/ 3288770 h 3288770"/>
              <a:gd name="connsiteX6" fmla="*/ 548139 w 4026806"/>
              <a:gd name="connsiteY6" fmla="*/ 3288770 h 3288770"/>
              <a:gd name="connsiteX7" fmla="*/ 0 w 4026806"/>
              <a:gd name="connsiteY7" fmla="*/ 2740631 h 3288770"/>
              <a:gd name="connsiteX8" fmla="*/ 0 w 4026806"/>
              <a:gd name="connsiteY8" fmla="*/ 548139 h 3288770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34426 w 4034426"/>
              <a:gd name="connsiteY3" fmla="*/ 94477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19186 w 4034426"/>
              <a:gd name="connsiteY3" fmla="*/ 15991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4426" h="3685408">
                <a:moveTo>
                  <a:pt x="0" y="83717"/>
                </a:moveTo>
                <a:cubicBezTo>
                  <a:pt x="0" y="-219012"/>
                  <a:pt x="253030" y="396638"/>
                  <a:pt x="555759" y="396638"/>
                </a:cubicBezTo>
                <a:lnTo>
                  <a:pt x="3486287" y="396638"/>
                </a:lnTo>
                <a:cubicBezTo>
                  <a:pt x="3789016" y="396638"/>
                  <a:pt x="4019186" y="-142812"/>
                  <a:pt x="4019186" y="159917"/>
                </a:cubicBezTo>
                <a:lnTo>
                  <a:pt x="4034426" y="3137269"/>
                </a:lnTo>
                <a:cubicBezTo>
                  <a:pt x="4034426" y="3439998"/>
                  <a:pt x="3789016" y="3685408"/>
                  <a:pt x="3486287" y="3685408"/>
                </a:cubicBezTo>
                <a:lnTo>
                  <a:pt x="555759" y="3685408"/>
                </a:lnTo>
                <a:cubicBezTo>
                  <a:pt x="253030" y="3685408"/>
                  <a:pt x="7620" y="3439998"/>
                  <a:pt x="7620" y="3137269"/>
                </a:cubicBezTo>
                <a:cubicBezTo>
                  <a:pt x="7620" y="2406438"/>
                  <a:pt x="0" y="814548"/>
                  <a:pt x="0" y="83717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ptos" panose="020B0004020202020204" pitchFamily="34" charset="0"/>
            </a:endParaRPr>
          </a:p>
        </p:txBody>
      </p:sp>
      <p:sp>
        <p:nvSpPr>
          <p:cNvPr id="6" name="Rectangle: Rounded Corners 67">
            <a:extLst>
              <a:ext uri="{FF2B5EF4-FFF2-40B4-BE49-F238E27FC236}">
                <a16:creationId xmlns:a16="http://schemas.microsoft.com/office/drawing/2014/main" id="{284807FB-F375-FFF5-547D-AB3D0DAF10E5}"/>
              </a:ext>
            </a:extLst>
          </p:cNvPr>
          <p:cNvSpPr/>
          <p:nvPr/>
        </p:nvSpPr>
        <p:spPr>
          <a:xfrm>
            <a:off x="896074" y="1629000"/>
            <a:ext cx="2873914" cy="1471480"/>
          </a:xfrm>
          <a:custGeom>
            <a:avLst/>
            <a:gdLst>
              <a:gd name="connsiteX0" fmla="*/ 0 w 4025900"/>
              <a:gd name="connsiteY0" fmla="*/ 237248 h 1423460"/>
              <a:gd name="connsiteX1" fmla="*/ 237248 w 4025900"/>
              <a:gd name="connsiteY1" fmla="*/ 0 h 1423460"/>
              <a:gd name="connsiteX2" fmla="*/ 3788652 w 4025900"/>
              <a:gd name="connsiteY2" fmla="*/ 0 h 1423460"/>
              <a:gd name="connsiteX3" fmla="*/ 4025900 w 4025900"/>
              <a:gd name="connsiteY3" fmla="*/ 237248 h 1423460"/>
              <a:gd name="connsiteX4" fmla="*/ 4025900 w 4025900"/>
              <a:gd name="connsiteY4" fmla="*/ 1186212 h 1423460"/>
              <a:gd name="connsiteX5" fmla="*/ 3788652 w 4025900"/>
              <a:gd name="connsiteY5" fmla="*/ 1423460 h 1423460"/>
              <a:gd name="connsiteX6" fmla="*/ 237248 w 4025900"/>
              <a:gd name="connsiteY6" fmla="*/ 1423460 h 1423460"/>
              <a:gd name="connsiteX7" fmla="*/ 0 w 4025900"/>
              <a:gd name="connsiteY7" fmla="*/ 1186212 h 1423460"/>
              <a:gd name="connsiteX8" fmla="*/ 0 w 4025900"/>
              <a:gd name="connsiteY8" fmla="*/ 237248 h 1423460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14330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07186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14330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07186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9078"/>
              <a:gd name="connsiteX1" fmla="*/ 237248 w 4025900"/>
              <a:gd name="connsiteY1" fmla="*/ 0 h 1929078"/>
              <a:gd name="connsiteX2" fmla="*/ 3788652 w 4025900"/>
              <a:gd name="connsiteY2" fmla="*/ 0 h 1929078"/>
              <a:gd name="connsiteX3" fmla="*/ 4025900 w 4025900"/>
              <a:gd name="connsiteY3" fmla="*/ 237248 h 1929078"/>
              <a:gd name="connsiteX4" fmla="*/ 4025900 w 4025900"/>
              <a:gd name="connsiteY4" fmla="*/ 1186212 h 1929078"/>
              <a:gd name="connsiteX5" fmla="*/ 3788652 w 4025900"/>
              <a:gd name="connsiteY5" fmla="*/ 1423460 h 1929078"/>
              <a:gd name="connsiteX6" fmla="*/ 2014330 w 4025900"/>
              <a:gd name="connsiteY6" fmla="*/ 1929078 h 1929078"/>
              <a:gd name="connsiteX7" fmla="*/ 237248 w 4025900"/>
              <a:gd name="connsiteY7" fmla="*/ 1423460 h 1929078"/>
              <a:gd name="connsiteX8" fmla="*/ 0 w 4025900"/>
              <a:gd name="connsiteY8" fmla="*/ 1186212 h 1929078"/>
              <a:gd name="connsiteX9" fmla="*/ 0 w 4025900"/>
              <a:gd name="connsiteY9" fmla="*/ 237248 h 19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5900" h="1929078">
                <a:moveTo>
                  <a:pt x="0" y="237248"/>
                </a:moveTo>
                <a:cubicBezTo>
                  <a:pt x="0" y="106220"/>
                  <a:pt x="106220" y="0"/>
                  <a:pt x="237248" y="0"/>
                </a:cubicBezTo>
                <a:lnTo>
                  <a:pt x="3788652" y="0"/>
                </a:lnTo>
                <a:cubicBezTo>
                  <a:pt x="3919680" y="0"/>
                  <a:pt x="4025900" y="106220"/>
                  <a:pt x="4025900" y="237248"/>
                </a:cubicBezTo>
                <a:lnTo>
                  <a:pt x="4025900" y="1186212"/>
                </a:lnTo>
                <a:cubicBezTo>
                  <a:pt x="4025900" y="1317240"/>
                  <a:pt x="3919680" y="1423460"/>
                  <a:pt x="3788652" y="1423460"/>
                </a:cubicBezTo>
                <a:cubicBezTo>
                  <a:pt x="3196418" y="1423724"/>
                  <a:pt x="2606564" y="1928814"/>
                  <a:pt x="2014330" y="1929078"/>
                </a:cubicBezTo>
                <a:cubicBezTo>
                  <a:pt x="1422763" y="1928814"/>
                  <a:pt x="828815" y="1423724"/>
                  <a:pt x="237248" y="1423460"/>
                </a:cubicBezTo>
                <a:cubicBezTo>
                  <a:pt x="106220" y="1423460"/>
                  <a:pt x="0" y="1317240"/>
                  <a:pt x="0" y="1186212"/>
                </a:cubicBezTo>
                <a:lnTo>
                  <a:pt x="0" y="237248"/>
                </a:lnTo>
                <a:close/>
              </a:path>
            </a:pathLst>
          </a:cu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546A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65">
            <a:extLst>
              <a:ext uri="{FF2B5EF4-FFF2-40B4-BE49-F238E27FC236}">
                <a16:creationId xmlns:a16="http://schemas.microsoft.com/office/drawing/2014/main" id="{F416EC01-934A-4766-D6D8-FEFE3546DC96}"/>
              </a:ext>
            </a:extLst>
          </p:cNvPr>
          <p:cNvSpPr/>
          <p:nvPr/>
        </p:nvSpPr>
        <p:spPr>
          <a:xfrm>
            <a:off x="4656000" y="2417809"/>
            <a:ext cx="2880000" cy="2811191"/>
          </a:xfrm>
          <a:custGeom>
            <a:avLst/>
            <a:gdLst>
              <a:gd name="connsiteX0" fmla="*/ 0 w 4026806"/>
              <a:gd name="connsiteY0" fmla="*/ 548139 h 3288770"/>
              <a:gd name="connsiteX1" fmla="*/ 548139 w 4026806"/>
              <a:gd name="connsiteY1" fmla="*/ 0 h 3288770"/>
              <a:gd name="connsiteX2" fmla="*/ 3478667 w 4026806"/>
              <a:gd name="connsiteY2" fmla="*/ 0 h 3288770"/>
              <a:gd name="connsiteX3" fmla="*/ 4026806 w 4026806"/>
              <a:gd name="connsiteY3" fmla="*/ 548139 h 3288770"/>
              <a:gd name="connsiteX4" fmla="*/ 4026806 w 4026806"/>
              <a:gd name="connsiteY4" fmla="*/ 2740631 h 3288770"/>
              <a:gd name="connsiteX5" fmla="*/ 3478667 w 4026806"/>
              <a:gd name="connsiteY5" fmla="*/ 3288770 h 3288770"/>
              <a:gd name="connsiteX6" fmla="*/ 548139 w 4026806"/>
              <a:gd name="connsiteY6" fmla="*/ 3288770 h 3288770"/>
              <a:gd name="connsiteX7" fmla="*/ 0 w 4026806"/>
              <a:gd name="connsiteY7" fmla="*/ 2740631 h 3288770"/>
              <a:gd name="connsiteX8" fmla="*/ 0 w 4026806"/>
              <a:gd name="connsiteY8" fmla="*/ 548139 h 3288770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34426 w 4034426"/>
              <a:gd name="connsiteY3" fmla="*/ 94477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19186 w 4034426"/>
              <a:gd name="connsiteY3" fmla="*/ 15991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4426" h="3685408">
                <a:moveTo>
                  <a:pt x="0" y="83717"/>
                </a:moveTo>
                <a:cubicBezTo>
                  <a:pt x="0" y="-219012"/>
                  <a:pt x="253030" y="396638"/>
                  <a:pt x="555759" y="396638"/>
                </a:cubicBezTo>
                <a:lnTo>
                  <a:pt x="3486287" y="396638"/>
                </a:lnTo>
                <a:cubicBezTo>
                  <a:pt x="3789016" y="396638"/>
                  <a:pt x="4019186" y="-142812"/>
                  <a:pt x="4019186" y="159917"/>
                </a:cubicBezTo>
                <a:lnTo>
                  <a:pt x="4034426" y="3137269"/>
                </a:lnTo>
                <a:cubicBezTo>
                  <a:pt x="4034426" y="3439998"/>
                  <a:pt x="3789016" y="3685408"/>
                  <a:pt x="3486287" y="3685408"/>
                </a:cubicBezTo>
                <a:lnTo>
                  <a:pt x="555759" y="3685408"/>
                </a:lnTo>
                <a:cubicBezTo>
                  <a:pt x="253030" y="3685408"/>
                  <a:pt x="7620" y="3439998"/>
                  <a:pt x="7620" y="3137269"/>
                </a:cubicBezTo>
                <a:cubicBezTo>
                  <a:pt x="7620" y="2406438"/>
                  <a:pt x="0" y="814548"/>
                  <a:pt x="0" y="83717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ptos" panose="020B0004020202020204" pitchFamily="34" charset="0"/>
            </a:endParaRPr>
          </a:p>
        </p:txBody>
      </p:sp>
      <p:sp>
        <p:nvSpPr>
          <p:cNvPr id="10" name="Rectangle: Rounded Corners 67">
            <a:extLst>
              <a:ext uri="{FF2B5EF4-FFF2-40B4-BE49-F238E27FC236}">
                <a16:creationId xmlns:a16="http://schemas.microsoft.com/office/drawing/2014/main" id="{4AF306A0-40A4-D3A0-6BD3-22614A34B4FA}"/>
              </a:ext>
            </a:extLst>
          </p:cNvPr>
          <p:cNvSpPr/>
          <p:nvPr/>
        </p:nvSpPr>
        <p:spPr>
          <a:xfrm>
            <a:off x="4656000" y="1629000"/>
            <a:ext cx="2873914" cy="1471480"/>
          </a:xfrm>
          <a:custGeom>
            <a:avLst/>
            <a:gdLst>
              <a:gd name="connsiteX0" fmla="*/ 0 w 4025900"/>
              <a:gd name="connsiteY0" fmla="*/ 237248 h 1423460"/>
              <a:gd name="connsiteX1" fmla="*/ 237248 w 4025900"/>
              <a:gd name="connsiteY1" fmla="*/ 0 h 1423460"/>
              <a:gd name="connsiteX2" fmla="*/ 3788652 w 4025900"/>
              <a:gd name="connsiteY2" fmla="*/ 0 h 1423460"/>
              <a:gd name="connsiteX3" fmla="*/ 4025900 w 4025900"/>
              <a:gd name="connsiteY3" fmla="*/ 237248 h 1423460"/>
              <a:gd name="connsiteX4" fmla="*/ 4025900 w 4025900"/>
              <a:gd name="connsiteY4" fmla="*/ 1186212 h 1423460"/>
              <a:gd name="connsiteX5" fmla="*/ 3788652 w 4025900"/>
              <a:gd name="connsiteY5" fmla="*/ 1423460 h 1423460"/>
              <a:gd name="connsiteX6" fmla="*/ 237248 w 4025900"/>
              <a:gd name="connsiteY6" fmla="*/ 1423460 h 1423460"/>
              <a:gd name="connsiteX7" fmla="*/ 0 w 4025900"/>
              <a:gd name="connsiteY7" fmla="*/ 1186212 h 1423460"/>
              <a:gd name="connsiteX8" fmla="*/ 0 w 4025900"/>
              <a:gd name="connsiteY8" fmla="*/ 237248 h 1423460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14330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07186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14330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07186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9078"/>
              <a:gd name="connsiteX1" fmla="*/ 237248 w 4025900"/>
              <a:gd name="connsiteY1" fmla="*/ 0 h 1929078"/>
              <a:gd name="connsiteX2" fmla="*/ 3788652 w 4025900"/>
              <a:gd name="connsiteY2" fmla="*/ 0 h 1929078"/>
              <a:gd name="connsiteX3" fmla="*/ 4025900 w 4025900"/>
              <a:gd name="connsiteY3" fmla="*/ 237248 h 1929078"/>
              <a:gd name="connsiteX4" fmla="*/ 4025900 w 4025900"/>
              <a:gd name="connsiteY4" fmla="*/ 1186212 h 1929078"/>
              <a:gd name="connsiteX5" fmla="*/ 3788652 w 4025900"/>
              <a:gd name="connsiteY5" fmla="*/ 1423460 h 1929078"/>
              <a:gd name="connsiteX6" fmla="*/ 2014330 w 4025900"/>
              <a:gd name="connsiteY6" fmla="*/ 1929078 h 1929078"/>
              <a:gd name="connsiteX7" fmla="*/ 237248 w 4025900"/>
              <a:gd name="connsiteY7" fmla="*/ 1423460 h 1929078"/>
              <a:gd name="connsiteX8" fmla="*/ 0 w 4025900"/>
              <a:gd name="connsiteY8" fmla="*/ 1186212 h 1929078"/>
              <a:gd name="connsiteX9" fmla="*/ 0 w 4025900"/>
              <a:gd name="connsiteY9" fmla="*/ 237248 h 19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5900" h="1929078">
                <a:moveTo>
                  <a:pt x="0" y="237248"/>
                </a:moveTo>
                <a:cubicBezTo>
                  <a:pt x="0" y="106220"/>
                  <a:pt x="106220" y="0"/>
                  <a:pt x="237248" y="0"/>
                </a:cubicBezTo>
                <a:lnTo>
                  <a:pt x="3788652" y="0"/>
                </a:lnTo>
                <a:cubicBezTo>
                  <a:pt x="3919680" y="0"/>
                  <a:pt x="4025900" y="106220"/>
                  <a:pt x="4025900" y="237248"/>
                </a:cubicBezTo>
                <a:lnTo>
                  <a:pt x="4025900" y="1186212"/>
                </a:lnTo>
                <a:cubicBezTo>
                  <a:pt x="4025900" y="1317240"/>
                  <a:pt x="3919680" y="1423460"/>
                  <a:pt x="3788652" y="1423460"/>
                </a:cubicBezTo>
                <a:cubicBezTo>
                  <a:pt x="3196418" y="1423724"/>
                  <a:pt x="2606564" y="1928814"/>
                  <a:pt x="2014330" y="1929078"/>
                </a:cubicBezTo>
                <a:cubicBezTo>
                  <a:pt x="1422763" y="1928814"/>
                  <a:pt x="828815" y="1423724"/>
                  <a:pt x="237248" y="1423460"/>
                </a:cubicBezTo>
                <a:cubicBezTo>
                  <a:pt x="106220" y="1423460"/>
                  <a:pt x="0" y="1317240"/>
                  <a:pt x="0" y="1186212"/>
                </a:cubicBezTo>
                <a:lnTo>
                  <a:pt x="0" y="237248"/>
                </a:lnTo>
                <a:close/>
              </a:path>
            </a:pathLst>
          </a:cu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546A"/>
              </a:solidFill>
              <a:latin typeface="Aptos" panose="020B0004020202020204" pitchFamily="34" charset="0"/>
            </a:endParaRPr>
          </a:p>
        </p:txBody>
      </p:sp>
      <p:sp>
        <p:nvSpPr>
          <p:cNvPr id="12" name="Rectangle 65">
            <a:extLst>
              <a:ext uri="{FF2B5EF4-FFF2-40B4-BE49-F238E27FC236}">
                <a16:creationId xmlns:a16="http://schemas.microsoft.com/office/drawing/2014/main" id="{3F88F84D-C2A7-A96E-BF67-AD8B98234F57}"/>
              </a:ext>
            </a:extLst>
          </p:cNvPr>
          <p:cNvSpPr/>
          <p:nvPr/>
        </p:nvSpPr>
        <p:spPr>
          <a:xfrm>
            <a:off x="8415926" y="2417809"/>
            <a:ext cx="2880000" cy="2811191"/>
          </a:xfrm>
          <a:custGeom>
            <a:avLst/>
            <a:gdLst>
              <a:gd name="connsiteX0" fmla="*/ 0 w 4026806"/>
              <a:gd name="connsiteY0" fmla="*/ 548139 h 3288770"/>
              <a:gd name="connsiteX1" fmla="*/ 548139 w 4026806"/>
              <a:gd name="connsiteY1" fmla="*/ 0 h 3288770"/>
              <a:gd name="connsiteX2" fmla="*/ 3478667 w 4026806"/>
              <a:gd name="connsiteY2" fmla="*/ 0 h 3288770"/>
              <a:gd name="connsiteX3" fmla="*/ 4026806 w 4026806"/>
              <a:gd name="connsiteY3" fmla="*/ 548139 h 3288770"/>
              <a:gd name="connsiteX4" fmla="*/ 4026806 w 4026806"/>
              <a:gd name="connsiteY4" fmla="*/ 2740631 h 3288770"/>
              <a:gd name="connsiteX5" fmla="*/ 3478667 w 4026806"/>
              <a:gd name="connsiteY5" fmla="*/ 3288770 h 3288770"/>
              <a:gd name="connsiteX6" fmla="*/ 548139 w 4026806"/>
              <a:gd name="connsiteY6" fmla="*/ 3288770 h 3288770"/>
              <a:gd name="connsiteX7" fmla="*/ 0 w 4026806"/>
              <a:gd name="connsiteY7" fmla="*/ 2740631 h 3288770"/>
              <a:gd name="connsiteX8" fmla="*/ 0 w 4026806"/>
              <a:gd name="connsiteY8" fmla="*/ 548139 h 3288770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34426 w 4034426"/>
              <a:gd name="connsiteY3" fmla="*/ 94477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  <a:gd name="connsiteX0" fmla="*/ 0 w 4034426"/>
              <a:gd name="connsiteY0" fmla="*/ 83717 h 3685408"/>
              <a:gd name="connsiteX1" fmla="*/ 555759 w 4034426"/>
              <a:gd name="connsiteY1" fmla="*/ 396638 h 3685408"/>
              <a:gd name="connsiteX2" fmla="*/ 3486287 w 4034426"/>
              <a:gd name="connsiteY2" fmla="*/ 396638 h 3685408"/>
              <a:gd name="connsiteX3" fmla="*/ 4019186 w 4034426"/>
              <a:gd name="connsiteY3" fmla="*/ 159917 h 3685408"/>
              <a:gd name="connsiteX4" fmla="*/ 4034426 w 4034426"/>
              <a:gd name="connsiteY4" fmla="*/ 3137269 h 3685408"/>
              <a:gd name="connsiteX5" fmla="*/ 3486287 w 4034426"/>
              <a:gd name="connsiteY5" fmla="*/ 3685408 h 3685408"/>
              <a:gd name="connsiteX6" fmla="*/ 555759 w 4034426"/>
              <a:gd name="connsiteY6" fmla="*/ 3685408 h 3685408"/>
              <a:gd name="connsiteX7" fmla="*/ 7620 w 4034426"/>
              <a:gd name="connsiteY7" fmla="*/ 3137269 h 3685408"/>
              <a:gd name="connsiteX8" fmla="*/ 0 w 4034426"/>
              <a:gd name="connsiteY8" fmla="*/ 83717 h 36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4426" h="3685408">
                <a:moveTo>
                  <a:pt x="0" y="83717"/>
                </a:moveTo>
                <a:cubicBezTo>
                  <a:pt x="0" y="-219012"/>
                  <a:pt x="253030" y="396638"/>
                  <a:pt x="555759" y="396638"/>
                </a:cubicBezTo>
                <a:lnTo>
                  <a:pt x="3486287" y="396638"/>
                </a:lnTo>
                <a:cubicBezTo>
                  <a:pt x="3789016" y="396638"/>
                  <a:pt x="4019186" y="-142812"/>
                  <a:pt x="4019186" y="159917"/>
                </a:cubicBezTo>
                <a:lnTo>
                  <a:pt x="4034426" y="3137269"/>
                </a:lnTo>
                <a:cubicBezTo>
                  <a:pt x="4034426" y="3439998"/>
                  <a:pt x="3789016" y="3685408"/>
                  <a:pt x="3486287" y="3685408"/>
                </a:cubicBezTo>
                <a:lnTo>
                  <a:pt x="555759" y="3685408"/>
                </a:lnTo>
                <a:cubicBezTo>
                  <a:pt x="253030" y="3685408"/>
                  <a:pt x="7620" y="3439998"/>
                  <a:pt x="7620" y="3137269"/>
                </a:cubicBezTo>
                <a:cubicBezTo>
                  <a:pt x="7620" y="2406438"/>
                  <a:pt x="0" y="814548"/>
                  <a:pt x="0" y="83717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ptos" panose="020B0004020202020204" pitchFamily="34" charset="0"/>
            </a:endParaRPr>
          </a:p>
        </p:txBody>
      </p:sp>
      <p:sp>
        <p:nvSpPr>
          <p:cNvPr id="13" name="Rectangle: Rounded Corners 67">
            <a:extLst>
              <a:ext uri="{FF2B5EF4-FFF2-40B4-BE49-F238E27FC236}">
                <a16:creationId xmlns:a16="http://schemas.microsoft.com/office/drawing/2014/main" id="{AE1B15E6-FE4F-D522-5F4D-AA9B07B09C7E}"/>
              </a:ext>
            </a:extLst>
          </p:cNvPr>
          <p:cNvSpPr/>
          <p:nvPr/>
        </p:nvSpPr>
        <p:spPr>
          <a:xfrm>
            <a:off x="8415926" y="1629000"/>
            <a:ext cx="2873914" cy="1471480"/>
          </a:xfrm>
          <a:custGeom>
            <a:avLst/>
            <a:gdLst>
              <a:gd name="connsiteX0" fmla="*/ 0 w 4025900"/>
              <a:gd name="connsiteY0" fmla="*/ 237248 h 1423460"/>
              <a:gd name="connsiteX1" fmla="*/ 237248 w 4025900"/>
              <a:gd name="connsiteY1" fmla="*/ 0 h 1423460"/>
              <a:gd name="connsiteX2" fmla="*/ 3788652 w 4025900"/>
              <a:gd name="connsiteY2" fmla="*/ 0 h 1423460"/>
              <a:gd name="connsiteX3" fmla="*/ 4025900 w 4025900"/>
              <a:gd name="connsiteY3" fmla="*/ 237248 h 1423460"/>
              <a:gd name="connsiteX4" fmla="*/ 4025900 w 4025900"/>
              <a:gd name="connsiteY4" fmla="*/ 1186212 h 1423460"/>
              <a:gd name="connsiteX5" fmla="*/ 3788652 w 4025900"/>
              <a:gd name="connsiteY5" fmla="*/ 1423460 h 1423460"/>
              <a:gd name="connsiteX6" fmla="*/ 237248 w 4025900"/>
              <a:gd name="connsiteY6" fmla="*/ 1423460 h 1423460"/>
              <a:gd name="connsiteX7" fmla="*/ 0 w 4025900"/>
              <a:gd name="connsiteY7" fmla="*/ 1186212 h 1423460"/>
              <a:gd name="connsiteX8" fmla="*/ 0 w 4025900"/>
              <a:gd name="connsiteY8" fmla="*/ 237248 h 1423460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14330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1935"/>
              <a:gd name="connsiteX1" fmla="*/ 237248 w 4025900"/>
              <a:gd name="connsiteY1" fmla="*/ 0 h 1921935"/>
              <a:gd name="connsiteX2" fmla="*/ 3788652 w 4025900"/>
              <a:gd name="connsiteY2" fmla="*/ 0 h 1921935"/>
              <a:gd name="connsiteX3" fmla="*/ 4025900 w 4025900"/>
              <a:gd name="connsiteY3" fmla="*/ 237248 h 1921935"/>
              <a:gd name="connsiteX4" fmla="*/ 4025900 w 4025900"/>
              <a:gd name="connsiteY4" fmla="*/ 1186212 h 1921935"/>
              <a:gd name="connsiteX5" fmla="*/ 3788652 w 4025900"/>
              <a:gd name="connsiteY5" fmla="*/ 1423460 h 1921935"/>
              <a:gd name="connsiteX6" fmla="*/ 2007186 w 4025900"/>
              <a:gd name="connsiteY6" fmla="*/ 1921935 h 1921935"/>
              <a:gd name="connsiteX7" fmla="*/ 237248 w 4025900"/>
              <a:gd name="connsiteY7" fmla="*/ 1423460 h 1921935"/>
              <a:gd name="connsiteX8" fmla="*/ 0 w 4025900"/>
              <a:gd name="connsiteY8" fmla="*/ 1186212 h 1921935"/>
              <a:gd name="connsiteX9" fmla="*/ 0 w 4025900"/>
              <a:gd name="connsiteY9" fmla="*/ 237248 h 1921935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14330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4316"/>
              <a:gd name="connsiteX1" fmla="*/ 237248 w 4025900"/>
              <a:gd name="connsiteY1" fmla="*/ 0 h 1924316"/>
              <a:gd name="connsiteX2" fmla="*/ 3788652 w 4025900"/>
              <a:gd name="connsiteY2" fmla="*/ 0 h 1924316"/>
              <a:gd name="connsiteX3" fmla="*/ 4025900 w 4025900"/>
              <a:gd name="connsiteY3" fmla="*/ 237248 h 1924316"/>
              <a:gd name="connsiteX4" fmla="*/ 4025900 w 4025900"/>
              <a:gd name="connsiteY4" fmla="*/ 1186212 h 1924316"/>
              <a:gd name="connsiteX5" fmla="*/ 3788652 w 4025900"/>
              <a:gd name="connsiteY5" fmla="*/ 1423460 h 1924316"/>
              <a:gd name="connsiteX6" fmla="*/ 2007186 w 4025900"/>
              <a:gd name="connsiteY6" fmla="*/ 1924316 h 1924316"/>
              <a:gd name="connsiteX7" fmla="*/ 237248 w 4025900"/>
              <a:gd name="connsiteY7" fmla="*/ 1423460 h 1924316"/>
              <a:gd name="connsiteX8" fmla="*/ 0 w 4025900"/>
              <a:gd name="connsiteY8" fmla="*/ 1186212 h 1924316"/>
              <a:gd name="connsiteX9" fmla="*/ 0 w 4025900"/>
              <a:gd name="connsiteY9" fmla="*/ 237248 h 1924316"/>
              <a:gd name="connsiteX0" fmla="*/ 0 w 4025900"/>
              <a:gd name="connsiteY0" fmla="*/ 237248 h 1929078"/>
              <a:gd name="connsiteX1" fmla="*/ 237248 w 4025900"/>
              <a:gd name="connsiteY1" fmla="*/ 0 h 1929078"/>
              <a:gd name="connsiteX2" fmla="*/ 3788652 w 4025900"/>
              <a:gd name="connsiteY2" fmla="*/ 0 h 1929078"/>
              <a:gd name="connsiteX3" fmla="*/ 4025900 w 4025900"/>
              <a:gd name="connsiteY3" fmla="*/ 237248 h 1929078"/>
              <a:gd name="connsiteX4" fmla="*/ 4025900 w 4025900"/>
              <a:gd name="connsiteY4" fmla="*/ 1186212 h 1929078"/>
              <a:gd name="connsiteX5" fmla="*/ 3788652 w 4025900"/>
              <a:gd name="connsiteY5" fmla="*/ 1423460 h 1929078"/>
              <a:gd name="connsiteX6" fmla="*/ 2014330 w 4025900"/>
              <a:gd name="connsiteY6" fmla="*/ 1929078 h 1929078"/>
              <a:gd name="connsiteX7" fmla="*/ 237248 w 4025900"/>
              <a:gd name="connsiteY7" fmla="*/ 1423460 h 1929078"/>
              <a:gd name="connsiteX8" fmla="*/ 0 w 4025900"/>
              <a:gd name="connsiteY8" fmla="*/ 1186212 h 1929078"/>
              <a:gd name="connsiteX9" fmla="*/ 0 w 4025900"/>
              <a:gd name="connsiteY9" fmla="*/ 237248 h 19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5900" h="1929078">
                <a:moveTo>
                  <a:pt x="0" y="237248"/>
                </a:moveTo>
                <a:cubicBezTo>
                  <a:pt x="0" y="106220"/>
                  <a:pt x="106220" y="0"/>
                  <a:pt x="237248" y="0"/>
                </a:cubicBezTo>
                <a:lnTo>
                  <a:pt x="3788652" y="0"/>
                </a:lnTo>
                <a:cubicBezTo>
                  <a:pt x="3919680" y="0"/>
                  <a:pt x="4025900" y="106220"/>
                  <a:pt x="4025900" y="237248"/>
                </a:cubicBezTo>
                <a:lnTo>
                  <a:pt x="4025900" y="1186212"/>
                </a:lnTo>
                <a:cubicBezTo>
                  <a:pt x="4025900" y="1317240"/>
                  <a:pt x="3919680" y="1423460"/>
                  <a:pt x="3788652" y="1423460"/>
                </a:cubicBezTo>
                <a:cubicBezTo>
                  <a:pt x="3196418" y="1423724"/>
                  <a:pt x="2606564" y="1928814"/>
                  <a:pt x="2014330" y="1929078"/>
                </a:cubicBezTo>
                <a:cubicBezTo>
                  <a:pt x="1422763" y="1928814"/>
                  <a:pt x="828815" y="1423724"/>
                  <a:pt x="237248" y="1423460"/>
                </a:cubicBezTo>
                <a:cubicBezTo>
                  <a:pt x="106220" y="1423460"/>
                  <a:pt x="0" y="1317240"/>
                  <a:pt x="0" y="1186212"/>
                </a:cubicBezTo>
                <a:lnTo>
                  <a:pt x="0" y="237248"/>
                </a:lnTo>
                <a:close/>
              </a:path>
            </a:pathLst>
          </a:cu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546A"/>
              </a:solidFill>
              <a:latin typeface="Aptos" panose="020B00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8B0EE4-64AD-EBFD-ACC4-60528602E288}"/>
              </a:ext>
            </a:extLst>
          </p:cNvPr>
          <p:cNvCxnSpPr/>
          <p:nvPr/>
        </p:nvCxnSpPr>
        <p:spPr>
          <a:xfrm>
            <a:off x="858646" y="1071715"/>
            <a:ext cx="0" cy="5071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43703-D0CD-B019-FD31-81EDB3C3ED47}"/>
              </a:ext>
            </a:extLst>
          </p:cNvPr>
          <p:cNvCxnSpPr/>
          <p:nvPr/>
        </p:nvCxnSpPr>
        <p:spPr>
          <a:xfrm>
            <a:off x="4430861" y="1498435"/>
            <a:ext cx="0" cy="5071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54C7A0-672E-4136-CB2E-7FFA46D9127F}"/>
              </a:ext>
            </a:extLst>
          </p:cNvPr>
          <p:cNvCxnSpPr>
            <a:cxnSpLocks/>
          </p:cNvCxnSpPr>
          <p:nvPr/>
        </p:nvCxnSpPr>
        <p:spPr>
          <a:xfrm>
            <a:off x="8047821" y="2018069"/>
            <a:ext cx="0" cy="4125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A7D28C68-389A-821B-EEAF-01696279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3031" y="2212027"/>
            <a:ext cx="720000" cy="720000"/>
          </a:xfrm>
          <a:prstGeom prst="rect">
            <a:avLst/>
          </a:prstGeom>
        </p:spPr>
      </p:pic>
      <p:pic>
        <p:nvPicPr>
          <p:cNvPr id="25" name="Graphic 24" descr="Presentation with media with solid fill">
            <a:extLst>
              <a:ext uri="{FF2B5EF4-FFF2-40B4-BE49-F238E27FC236}">
                <a16:creationId xmlns:a16="http://schemas.microsoft.com/office/drawing/2014/main" id="{E58A995B-6C0A-85C9-8812-91DC5A000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2957" y="2212027"/>
            <a:ext cx="720000" cy="720000"/>
          </a:xfrm>
          <a:prstGeom prst="rect">
            <a:avLst/>
          </a:prstGeom>
        </p:spPr>
      </p:pic>
      <p:pic>
        <p:nvPicPr>
          <p:cNvPr id="26" name="Graphic 25" descr="World with solid fill">
            <a:extLst>
              <a:ext uri="{FF2B5EF4-FFF2-40B4-BE49-F238E27FC236}">
                <a16:creationId xmlns:a16="http://schemas.microsoft.com/office/drawing/2014/main" id="{A252437F-F9AC-5F38-3056-789FBA927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2883" y="2212027"/>
            <a:ext cx="720000" cy="7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821DFA-9CBF-62A8-49EC-E8235E3029B4}"/>
              </a:ext>
            </a:extLst>
          </p:cNvPr>
          <p:cNvSpPr txBox="1"/>
          <p:nvPr/>
        </p:nvSpPr>
        <p:spPr>
          <a:xfrm>
            <a:off x="902160" y="1833403"/>
            <a:ext cx="286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ptos" panose="020B0004020202020204" pitchFamily="34" charset="0"/>
              </a:rPr>
              <a:t>Seminars and formations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F094FD-01B4-C52A-CE0F-7D4ABA3808CF}"/>
              </a:ext>
            </a:extLst>
          </p:cNvPr>
          <p:cNvSpPr txBox="1"/>
          <p:nvPr/>
        </p:nvSpPr>
        <p:spPr>
          <a:xfrm>
            <a:off x="4662087" y="1831418"/>
            <a:ext cx="286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ptos" panose="020B0004020202020204" pitchFamily="34" charset="0"/>
              </a:rPr>
              <a:t>Webinars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570EE-6C9D-8ADD-17A8-D02736B7E885}"/>
              </a:ext>
            </a:extLst>
          </p:cNvPr>
          <p:cNvSpPr txBox="1"/>
          <p:nvPr/>
        </p:nvSpPr>
        <p:spPr>
          <a:xfrm>
            <a:off x="8422013" y="1831418"/>
            <a:ext cx="286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546A"/>
                </a:solidFill>
                <a:latin typeface="Aptos" panose="020B0004020202020204" pitchFamily="34" charset="0"/>
              </a:rPr>
              <a:t>International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15F1B5-F992-2059-9188-A51EAC451946}"/>
              </a:ext>
            </a:extLst>
          </p:cNvPr>
          <p:cNvSpPr txBox="1"/>
          <p:nvPr/>
        </p:nvSpPr>
        <p:spPr>
          <a:xfrm>
            <a:off x="896074" y="3190240"/>
            <a:ext cx="286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VAT News;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VAT from A to Z;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VAT lessons for HEC;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And more…</a:t>
            </a:r>
            <a:endParaRPr lang="en-BE" sz="1600" dirty="0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38DA87-F341-223A-6EAC-85D48B460A95}"/>
              </a:ext>
            </a:extLst>
          </p:cNvPr>
          <p:cNvSpPr txBox="1"/>
          <p:nvPr/>
        </p:nvSpPr>
        <p:spPr>
          <a:xfrm>
            <a:off x="4671219" y="3190239"/>
            <a:ext cx="286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The VAT and the ASBL;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The importations;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e-Invoicing;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And more…</a:t>
            </a:r>
            <a:endParaRPr lang="en-B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5C99B3-7AB8-6608-17E3-FEB2E85D1625}"/>
              </a:ext>
            </a:extLst>
          </p:cNvPr>
          <p:cNvSpPr txBox="1"/>
          <p:nvPr/>
        </p:nvSpPr>
        <p:spPr>
          <a:xfrm>
            <a:off x="8409844" y="3189600"/>
            <a:ext cx="2867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Europe;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USA;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Asia;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Africa.</a:t>
            </a:r>
            <a:endParaRPr lang="en-BE" sz="1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DBB2C-6C52-B779-0208-FFAB3A49EA28}"/>
              </a:ext>
            </a:extLst>
          </p:cNvPr>
          <p:cNvSpPr/>
          <p:nvPr/>
        </p:nvSpPr>
        <p:spPr>
          <a:xfrm rot="16200000">
            <a:off x="940777" y="-143994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67AD0-57E3-00B3-5A84-0189432CC024}"/>
              </a:ext>
            </a:extLst>
          </p:cNvPr>
          <p:cNvSpPr/>
          <p:nvPr/>
        </p:nvSpPr>
        <p:spPr>
          <a:xfrm rot="16200000">
            <a:off x="1344829" y="-695308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D8D7B-84F7-C864-8EC2-907075836437}"/>
              </a:ext>
            </a:extLst>
          </p:cNvPr>
          <p:cNvSpPr/>
          <p:nvPr/>
        </p:nvSpPr>
        <p:spPr>
          <a:xfrm rot="16200000">
            <a:off x="1466232" y="-968025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2D36E-CD53-70A3-5FC5-FA457375DCFA}"/>
              </a:ext>
            </a:extLst>
          </p:cNvPr>
          <p:cNvSpPr/>
          <p:nvPr/>
        </p:nvSpPr>
        <p:spPr>
          <a:xfrm rot="16200000">
            <a:off x="459383" y="-460671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1CBA3-0C4C-600F-1A68-D06609C47673}"/>
              </a:ext>
            </a:extLst>
          </p:cNvPr>
          <p:cNvSpPr txBox="1"/>
          <p:nvPr/>
        </p:nvSpPr>
        <p:spPr>
          <a:xfrm>
            <a:off x="5741100" y="396000"/>
            <a:ext cx="6095300" cy="30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What else can we offer?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7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EADFF-DDEC-0DED-F1DC-47BFC2A0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AB0061-19B2-97CC-ED60-85B32D6E9BE1}"/>
              </a:ext>
            </a:extLst>
          </p:cNvPr>
          <p:cNvSpPr>
            <a:spLocks noChangeAspect="1"/>
          </p:cNvSpPr>
          <p:nvPr/>
        </p:nvSpPr>
        <p:spPr>
          <a:xfrm rot="16200000">
            <a:off x="10955631" y="-164655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E8FC0-BF78-9359-2F4A-6CA4087D15AE}"/>
              </a:ext>
            </a:extLst>
          </p:cNvPr>
          <p:cNvSpPr>
            <a:spLocks noChangeAspect="1"/>
          </p:cNvSpPr>
          <p:nvPr/>
        </p:nvSpPr>
        <p:spPr>
          <a:xfrm rot="16200000">
            <a:off x="10782741" y="-697567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863E5-9151-17A7-E1F8-2CE9EDFC5C39}"/>
              </a:ext>
            </a:extLst>
          </p:cNvPr>
          <p:cNvSpPr>
            <a:spLocks noChangeAspect="1"/>
          </p:cNvSpPr>
          <p:nvPr/>
        </p:nvSpPr>
        <p:spPr>
          <a:xfrm rot="16200000">
            <a:off x="10653768" y="-955401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C2363-1CA0-0DF8-042A-56E9FA755312}"/>
              </a:ext>
            </a:extLst>
          </p:cNvPr>
          <p:cNvSpPr>
            <a:spLocks noChangeAspect="1"/>
          </p:cNvSpPr>
          <p:nvPr/>
        </p:nvSpPr>
        <p:spPr>
          <a:xfrm rot="16200000">
            <a:off x="11312440" y="-459383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3726C-8BEB-E607-70A3-F1EF41DD51A4}"/>
              </a:ext>
            </a:extLst>
          </p:cNvPr>
          <p:cNvSpPr txBox="1"/>
          <p:nvPr/>
        </p:nvSpPr>
        <p:spPr>
          <a:xfrm>
            <a:off x="360000" y="405525"/>
            <a:ext cx="6120000" cy="30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200" b="1" u="none" strike="noStrike" kern="0" spc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97565B-57D0-2532-01A2-7455DE919F1D}"/>
              </a:ext>
            </a:extLst>
          </p:cNvPr>
          <p:cNvGrpSpPr/>
          <p:nvPr/>
        </p:nvGrpSpPr>
        <p:grpSpPr>
          <a:xfrm>
            <a:off x="6350215" y="1427660"/>
            <a:ext cx="5247046" cy="4165230"/>
            <a:chOff x="6576358" y="1427660"/>
            <a:chExt cx="5247046" cy="41652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D37501-9D31-5DF3-62FB-446CAB29EB45}"/>
                </a:ext>
              </a:extLst>
            </p:cNvPr>
            <p:cNvSpPr txBox="1"/>
            <p:nvPr/>
          </p:nvSpPr>
          <p:spPr>
            <a:xfrm>
              <a:off x="6691985" y="3616002"/>
              <a:ext cx="5131419" cy="197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She has more than s</a:t>
              </a: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even years of experience in VAT advisory including multiple years in a </a:t>
              </a: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Big Four</a:t>
              </a: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 firm in Belgium;</a:t>
              </a:r>
              <a:endParaRPr lang="en-US" sz="1200" noProof="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She is an expert in consulting and compliance on various topics (e-commerce, VAT chain, VAT audits, fixed establishment, etc.). Currently focusing on digitalization in relation to VAT;</a:t>
              </a: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noProof="0" dirty="0">
                  <a:solidFill>
                    <a:srgbClr val="002060"/>
                  </a:solidFill>
                  <a:effectLst/>
                  <a:ea typeface="Tahoma" panose="020B0604030504040204" pitchFamily="34" charset="0"/>
                  <a:cs typeface="Arial" panose="020B0604020202020204" pitchFamily="34" charset="0"/>
                </a:rPr>
                <a:t>Christelle holds a law degree from the University of Namur, a Master’s degree in business law</a:t>
              </a: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and a</a:t>
              </a:r>
              <a:r>
                <a:rPr lang="en-US" sz="1200" noProof="0" dirty="0">
                  <a:solidFill>
                    <a:srgbClr val="002060"/>
                  </a:solidFill>
                  <a:effectLst/>
                  <a:ea typeface="Tahoma" panose="020B0604030504040204" pitchFamily="34" charset="0"/>
                  <a:cs typeface="Arial" panose="020B0604020202020204" pitchFamily="34" charset="0"/>
                </a:rPr>
                <a:t> special master’s degree in tax law from the University of Liège</a:t>
              </a: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en-US" sz="1200" noProof="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4000"/>
                </a:lnSpc>
              </a:pPr>
              <a:endParaRPr lang="en-US" sz="1200" noProof="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0C6145-B28D-6B44-3A7C-6F162D16C348}"/>
                </a:ext>
              </a:extLst>
            </p:cNvPr>
            <p:cNvSpPr txBox="1"/>
            <p:nvPr/>
          </p:nvSpPr>
          <p:spPr>
            <a:xfrm>
              <a:off x="8299995" y="2050991"/>
              <a:ext cx="3159754" cy="503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fr-BE" sz="1200" dirty="0"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Email : </a:t>
              </a:r>
              <a:r>
                <a:rPr lang="fr-BE" sz="1200" dirty="0">
                  <a:solidFill>
                    <a:schemeClr val="bg1"/>
                  </a:solidFill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lang="fr-BE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ct</a:t>
              </a:r>
              <a:r>
                <a:rPr lang="fr-BE" sz="1200" dirty="0">
                  <a:solidFill>
                    <a:srgbClr val="002060"/>
                  </a:solidFill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@belgianvatadvisors.be</a:t>
              </a:r>
            </a:p>
            <a:p>
              <a:pPr algn="just">
                <a:lnSpc>
                  <a:spcPct val="114000"/>
                </a:lnSpc>
              </a:pPr>
              <a:r>
                <a:rPr lang="fr-BE" sz="1200" dirty="0"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Mobile : 	</a:t>
              </a:r>
              <a:r>
                <a:rPr lang="fr-BE" sz="1200" dirty="0">
                  <a:solidFill>
                    <a:srgbClr val="002060"/>
                  </a:solidFill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+32 4</a:t>
              </a:r>
              <a:r>
                <a:rPr lang="fr-BE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83 24 06 20</a:t>
              </a:r>
              <a:endParaRPr lang="fr-BE" sz="120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BF2AED-FC38-73D3-680B-9FE7D47E00DA}"/>
                </a:ext>
              </a:extLst>
            </p:cNvPr>
            <p:cNvSpPr txBox="1"/>
            <p:nvPr/>
          </p:nvSpPr>
          <p:spPr>
            <a:xfrm>
              <a:off x="6691061" y="2868699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Christelle Thiry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F8E34D-7E8E-D4F1-A476-E248DDE9D467}"/>
                </a:ext>
              </a:extLst>
            </p:cNvPr>
            <p:cNvSpPr txBox="1"/>
            <p:nvPr/>
          </p:nvSpPr>
          <p:spPr>
            <a:xfrm>
              <a:off x="6691061" y="3202765"/>
              <a:ext cx="25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VAT Director</a:t>
              </a:r>
            </a:p>
          </p:txBody>
        </p:sp>
        <p:sp>
          <p:nvSpPr>
            <p:cNvPr id="10" name="Flowchart: Connector 36">
              <a:extLst>
                <a:ext uri="{FF2B5EF4-FFF2-40B4-BE49-F238E27FC236}">
                  <a16:creationId xmlns:a16="http://schemas.microsoft.com/office/drawing/2014/main" id="{066A10C0-AFD9-85A4-C1BE-05326D40EA8B}"/>
                </a:ext>
              </a:extLst>
            </p:cNvPr>
            <p:cNvSpPr/>
            <p:nvPr/>
          </p:nvSpPr>
          <p:spPr>
            <a:xfrm>
              <a:off x="6576358" y="1427660"/>
              <a:ext cx="1440000" cy="1440000"/>
            </a:xfrm>
            <a:prstGeom prst="snip2Diag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CCDD80-E350-8C42-CFD5-142BE2B202F8}"/>
              </a:ext>
            </a:extLst>
          </p:cNvPr>
          <p:cNvGrpSpPr/>
          <p:nvPr/>
        </p:nvGrpSpPr>
        <p:grpSpPr>
          <a:xfrm>
            <a:off x="571169" y="1427660"/>
            <a:ext cx="5131419" cy="4165230"/>
            <a:chOff x="364690" y="1427660"/>
            <a:chExt cx="5131419" cy="4165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6D99C9-37F6-ED0F-634E-F0ADE0115089}"/>
                </a:ext>
              </a:extLst>
            </p:cNvPr>
            <p:cNvSpPr txBox="1"/>
            <p:nvPr/>
          </p:nvSpPr>
          <p:spPr>
            <a:xfrm>
              <a:off x="1952356" y="2050992"/>
              <a:ext cx="3159754" cy="503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fr-BE" sz="12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Email : 	</a:t>
              </a:r>
              <a:r>
                <a:rPr lang="fr-BE" sz="12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mt@belgianvatadvisors.be</a:t>
              </a:r>
            </a:p>
            <a:p>
              <a:pPr algn="just">
                <a:lnSpc>
                  <a:spcPct val="114000"/>
                </a:lnSpc>
              </a:pPr>
              <a:r>
                <a:rPr lang="fr-BE" sz="12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Mobile : 	</a:t>
              </a:r>
              <a:r>
                <a:rPr lang="fr-BE" sz="12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+32 477 98 69 98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3C6AB4-AD38-9867-7F3D-744E84D014A6}"/>
                </a:ext>
              </a:extLst>
            </p:cNvPr>
            <p:cNvSpPr txBox="1"/>
            <p:nvPr/>
          </p:nvSpPr>
          <p:spPr>
            <a:xfrm>
              <a:off x="368596" y="3202765"/>
              <a:ext cx="4187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VAT Partner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6E964B-036F-36D5-7C17-FA9962B52A37}"/>
                </a:ext>
              </a:extLst>
            </p:cNvPr>
            <p:cNvSpPr txBox="1"/>
            <p:nvPr/>
          </p:nvSpPr>
          <p:spPr>
            <a:xfrm>
              <a:off x="368596" y="2868699"/>
              <a:ext cx="4187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Mickael Tatayas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7" name="Flowchart: Connector 19">
              <a:extLst>
                <a:ext uri="{FF2B5EF4-FFF2-40B4-BE49-F238E27FC236}">
                  <a16:creationId xmlns:a16="http://schemas.microsoft.com/office/drawing/2014/main" id="{60E74DBC-FCBA-6E3A-944C-C140137285ED}"/>
                </a:ext>
              </a:extLst>
            </p:cNvPr>
            <p:cNvSpPr/>
            <p:nvPr/>
          </p:nvSpPr>
          <p:spPr>
            <a:xfrm>
              <a:off x="368596" y="1427660"/>
              <a:ext cx="1440000" cy="1440000"/>
            </a:xfrm>
            <a:prstGeom prst="snip2Diag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AFDBA-9E86-B7C5-3FB6-A8927149FECA}"/>
                </a:ext>
              </a:extLst>
            </p:cNvPr>
            <p:cNvSpPr txBox="1"/>
            <p:nvPr/>
          </p:nvSpPr>
          <p:spPr>
            <a:xfrm>
              <a:off x="364690" y="3616002"/>
              <a:ext cx="5131419" cy="197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He has m</a:t>
              </a: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ore than 16 years of experience in VAT advisory including multiple years in Big Four firms in Belgium and Luxembourg;</a:t>
              </a: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He is s</a:t>
              </a:r>
              <a:r>
                <a:rPr lang="en-US" sz="1200" dirty="0">
                  <a:solidFill>
                    <a:srgbClr val="002060"/>
                  </a:solidFill>
                  <a:effectLst/>
                  <a:ea typeface="Tahoma" panose="020B0604030504040204" pitchFamily="34" charset="0"/>
                  <a:cs typeface="Times New Roman" panose="02020603050405020304" pitchFamily="18" charset="0"/>
                </a:rPr>
                <a:t>pecialized in the </a:t>
              </a:r>
              <a:r>
                <a:rPr lang="en-US" sz="120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manufacturing, real estate and healthcare sectors and developed his competence regarding distance selling, fixed establishment and cross-border transactions;</a:t>
              </a:r>
              <a:endParaRPr lang="en-US" sz="1200" noProof="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noProof="0" dirty="0">
                  <a:solidFill>
                    <a:srgbClr val="00206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Mickael holds a degree in law from the UCL (University of Louvain), a special degree in tax (Solvay Brussels School – University of Brussels), a special degree in tax in Luxembourg (University of Luxembourg) and a special degree in customs in Belgium (University of Liège).</a:t>
              </a:r>
              <a:endParaRPr lang="en-US" sz="1200" noProof="0" dirty="0">
                <a:solidFill>
                  <a:srgbClr val="002060"/>
                </a:solidFill>
                <a:effectLst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9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ED6B-7BDB-E3B1-0C44-A06B4AED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5E685-6E19-8914-77BA-2ECB8EB7E635}"/>
              </a:ext>
            </a:extLst>
          </p:cNvPr>
          <p:cNvSpPr>
            <a:spLocks noChangeAspect="1"/>
          </p:cNvSpPr>
          <p:nvPr/>
        </p:nvSpPr>
        <p:spPr>
          <a:xfrm rot="16200000">
            <a:off x="10955631" y="-164655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AC925-E16F-8F9D-E20C-2C60E662C1C7}"/>
              </a:ext>
            </a:extLst>
          </p:cNvPr>
          <p:cNvSpPr>
            <a:spLocks noChangeAspect="1"/>
          </p:cNvSpPr>
          <p:nvPr/>
        </p:nvSpPr>
        <p:spPr>
          <a:xfrm rot="16200000">
            <a:off x="10782741" y="-697567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5EE38-16B0-A66A-D5A4-204A0BB55AF5}"/>
              </a:ext>
            </a:extLst>
          </p:cNvPr>
          <p:cNvSpPr>
            <a:spLocks noChangeAspect="1"/>
          </p:cNvSpPr>
          <p:nvPr/>
        </p:nvSpPr>
        <p:spPr>
          <a:xfrm rot="16200000">
            <a:off x="10653768" y="-955401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2B4F7-E5EF-0FA2-F45A-6F6C58B87DA2}"/>
              </a:ext>
            </a:extLst>
          </p:cNvPr>
          <p:cNvSpPr>
            <a:spLocks noChangeAspect="1"/>
          </p:cNvSpPr>
          <p:nvPr/>
        </p:nvSpPr>
        <p:spPr>
          <a:xfrm rot="16200000">
            <a:off x="11312440" y="-459383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63A68-21D4-79C0-EF6A-D84BD9EE8D03}"/>
              </a:ext>
            </a:extLst>
          </p:cNvPr>
          <p:cNvSpPr txBox="1"/>
          <p:nvPr/>
        </p:nvSpPr>
        <p:spPr>
          <a:xfrm>
            <a:off x="360000" y="396000"/>
            <a:ext cx="6120000" cy="30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200" b="1" u="none" strike="noStrike" kern="0" spc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38EE1B-C811-5E55-EC93-874213361732}"/>
              </a:ext>
            </a:extLst>
          </p:cNvPr>
          <p:cNvGrpSpPr/>
          <p:nvPr/>
        </p:nvGrpSpPr>
        <p:grpSpPr>
          <a:xfrm>
            <a:off x="572400" y="1429200"/>
            <a:ext cx="5131419" cy="3756462"/>
            <a:chOff x="363600" y="1429200"/>
            <a:chExt cx="5131419" cy="37564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727091-516C-E893-48F1-AC7D66A61AA6}"/>
                </a:ext>
              </a:extLst>
            </p:cNvPr>
            <p:cNvSpPr txBox="1"/>
            <p:nvPr/>
          </p:nvSpPr>
          <p:spPr>
            <a:xfrm>
              <a:off x="1951200" y="2050992"/>
              <a:ext cx="3159754" cy="503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fr-BE" sz="120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Email : </a:t>
              </a:r>
              <a:r>
                <a:rPr lang="fr-BE" sz="120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fr-BE" sz="120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ab@belgianvatadvisors.be</a:t>
              </a:r>
            </a:p>
            <a:p>
              <a:pPr algn="just">
                <a:lnSpc>
                  <a:spcPct val="114000"/>
                </a:lnSpc>
              </a:pPr>
              <a:r>
                <a:rPr lang="fr-BE" sz="120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Mobile : 	</a:t>
              </a:r>
              <a:r>
                <a:rPr lang="fr-BE" sz="120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+32 4</a:t>
              </a:r>
              <a:r>
                <a:rPr lang="fr-BE" sz="1200">
                  <a:solidFill>
                    <a:srgbClr val="002060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88 76 28 12</a:t>
              </a:r>
              <a:endParaRPr lang="fr-BE" sz="1200">
                <a:solidFill>
                  <a:srgbClr val="00206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167159-7F03-2D48-9007-F8A4BFEB02AB}"/>
                </a:ext>
              </a:extLst>
            </p:cNvPr>
            <p:cNvSpPr txBox="1"/>
            <p:nvPr/>
          </p:nvSpPr>
          <p:spPr>
            <a:xfrm>
              <a:off x="367200" y="3202765"/>
              <a:ext cx="4187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VAT Manager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38FD56-53C3-CFDF-6A5A-1B41404C1087}"/>
                </a:ext>
              </a:extLst>
            </p:cNvPr>
            <p:cNvSpPr txBox="1"/>
            <p:nvPr/>
          </p:nvSpPr>
          <p:spPr>
            <a:xfrm>
              <a:off x="367200" y="2868699"/>
              <a:ext cx="4187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Alexandra Boulengier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66F2C2-6CC2-F495-D1D2-5FF56E96DC42}"/>
                </a:ext>
              </a:extLst>
            </p:cNvPr>
            <p:cNvSpPr txBox="1"/>
            <p:nvPr/>
          </p:nvSpPr>
          <p:spPr>
            <a:xfrm>
              <a:off x="363600" y="3616002"/>
              <a:ext cx="51314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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She has m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ore than six</a:t>
              </a:r>
              <a:r>
                <a:rPr lang="en-US" sz="1200" b="1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 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years of experience in VAT advisory including four years in a </a:t>
              </a:r>
              <a:r>
                <a:rPr lang="en-US" sz="1200" dirty="0">
                  <a:solidFill>
                    <a:srgbClr val="002060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Big Four f</a:t>
              </a:r>
              <a:r>
                <a:rPr lang="en-US" sz="1200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irm in Luxembourg;</a:t>
              </a:r>
              <a:endParaRPr lang="en-BE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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She is an expert in compliance and advisory for international companies specialized in the financial sector due to her experience in Luxembourg and currently specializing in the digitalization of VAT-related matters;</a:t>
              </a:r>
              <a:endParaRPr lang="en-BE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342900" lvl="0" indent="-342900">
                <a:buFont typeface="Wingdings" panose="05000000000000000000" pitchFamily="2" charset="2"/>
                <a:buChar char=""/>
                <a:tabLst>
                  <a:tab pos="457200" algn="l"/>
                </a:tabLst>
              </a:pPr>
              <a:r>
                <a:rPr lang="en-US" sz="1200" dirty="0">
                  <a:solidFill>
                    <a:srgbClr val="00206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Alexandra holds an accounting and business degree from the EPHEC and has obtained several certificates in Luxembourg Tax law. </a:t>
              </a:r>
              <a:endParaRPr lang="en-BE" sz="1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</p:txBody>
        </p:sp>
        <p:sp>
          <p:nvSpPr>
            <p:cNvPr id="13" name="Flowchart: Connector 1">
              <a:extLst>
                <a:ext uri="{FF2B5EF4-FFF2-40B4-BE49-F238E27FC236}">
                  <a16:creationId xmlns:a16="http://schemas.microsoft.com/office/drawing/2014/main" id="{50C88059-15EB-8FE8-FAC3-CBEA487864FE}"/>
                </a:ext>
              </a:extLst>
            </p:cNvPr>
            <p:cNvSpPr/>
            <p:nvPr/>
          </p:nvSpPr>
          <p:spPr>
            <a:xfrm>
              <a:off x="367200" y="1429200"/>
              <a:ext cx="1440000" cy="1440000"/>
            </a:xfrm>
            <a:prstGeom prst="snip2Diag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1A3042-0D7D-F726-474B-4EC856780098}"/>
              </a:ext>
            </a:extLst>
          </p:cNvPr>
          <p:cNvSpPr txBox="1"/>
          <p:nvPr/>
        </p:nvSpPr>
        <p:spPr>
          <a:xfrm>
            <a:off x="6465600" y="3616002"/>
            <a:ext cx="5131419" cy="155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200" noProof="0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He has more than two years of experience in VAT advisory and more than two years at practicing in a notary’s office;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He is specialized in VAT consulting on various topics such as real estate, non-profit organization and VAT audits;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Emmanuel holds a law degree from the University of Namur, a master’s degree in law from UCL (University of Louvain) and a special master’s degree in Tax law from the University of Brussels.</a:t>
            </a:r>
            <a:endParaRPr lang="fr-BE" sz="1200" dirty="0">
              <a:solidFill>
                <a:srgbClr val="00206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0FC21-F499-AC82-19A7-E2579B974261}"/>
              </a:ext>
            </a:extLst>
          </p:cNvPr>
          <p:cNvSpPr txBox="1"/>
          <p:nvPr/>
        </p:nvSpPr>
        <p:spPr>
          <a:xfrm>
            <a:off x="8074800" y="2050991"/>
            <a:ext cx="3159754" cy="29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BE" sz="1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Email : </a:t>
            </a:r>
            <a:r>
              <a:rPr lang="fr-BE" sz="1200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fr-BE" sz="12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eb@belgianvatadvisors.be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E7736-3821-954B-3B4C-5D70B3533DE0}"/>
              </a:ext>
            </a:extLst>
          </p:cNvPr>
          <p:cNvSpPr txBox="1"/>
          <p:nvPr/>
        </p:nvSpPr>
        <p:spPr>
          <a:xfrm>
            <a:off x="6465600" y="286869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Emmanuel Brunin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06474-DE54-C3E4-D4D1-0106FA31031E}"/>
              </a:ext>
            </a:extLst>
          </p:cNvPr>
          <p:cNvSpPr txBox="1"/>
          <p:nvPr/>
        </p:nvSpPr>
        <p:spPr>
          <a:xfrm>
            <a:off x="6465600" y="3202765"/>
            <a:ext cx="25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VAT Senior Consultant</a:t>
            </a:r>
          </a:p>
        </p:txBody>
      </p:sp>
      <p:sp>
        <p:nvSpPr>
          <p:cNvPr id="7" name="Flowchart: Connector 36">
            <a:extLst>
              <a:ext uri="{FF2B5EF4-FFF2-40B4-BE49-F238E27FC236}">
                <a16:creationId xmlns:a16="http://schemas.microsoft.com/office/drawing/2014/main" id="{1DCE0C6E-FD56-DA17-3069-7869FC69B19A}"/>
              </a:ext>
            </a:extLst>
          </p:cNvPr>
          <p:cNvSpPr/>
          <p:nvPr/>
        </p:nvSpPr>
        <p:spPr>
          <a:xfrm>
            <a:off x="6350400" y="1427660"/>
            <a:ext cx="1440000" cy="1440000"/>
          </a:xfrm>
          <a:prstGeom prst="snip2Diag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42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AF19-140B-578D-F7E2-771FEC463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6FA87-2F9E-875F-F1EC-E182C20D4B2A}"/>
              </a:ext>
            </a:extLst>
          </p:cNvPr>
          <p:cNvSpPr>
            <a:spLocks noChangeAspect="1"/>
          </p:cNvSpPr>
          <p:nvPr/>
        </p:nvSpPr>
        <p:spPr>
          <a:xfrm rot="16200000">
            <a:off x="10955631" y="-164655"/>
            <a:ext cx="295591" cy="2177148"/>
          </a:xfrm>
          <a:prstGeom prst="rect">
            <a:avLst/>
          </a:prstGeom>
          <a:solidFill>
            <a:srgbClr val="D6E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281B1-7F92-B942-47B2-53B75521AE3F}"/>
              </a:ext>
            </a:extLst>
          </p:cNvPr>
          <p:cNvSpPr>
            <a:spLocks noChangeAspect="1"/>
          </p:cNvSpPr>
          <p:nvPr/>
        </p:nvSpPr>
        <p:spPr>
          <a:xfrm rot="16200000">
            <a:off x="10782741" y="-697567"/>
            <a:ext cx="64429" cy="2754087"/>
          </a:xfrm>
          <a:prstGeom prst="rect">
            <a:avLst/>
          </a:prstGeom>
          <a:solidFill>
            <a:srgbClr val="C0D4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27A27-6688-C4BB-820E-8512A2E01EE0}"/>
              </a:ext>
            </a:extLst>
          </p:cNvPr>
          <p:cNvSpPr>
            <a:spLocks noChangeAspect="1"/>
          </p:cNvSpPr>
          <p:nvPr/>
        </p:nvSpPr>
        <p:spPr>
          <a:xfrm rot="16200000">
            <a:off x="10653768" y="-955401"/>
            <a:ext cx="72000" cy="3004461"/>
          </a:xfrm>
          <a:prstGeom prst="rect">
            <a:avLst/>
          </a:prstGeom>
          <a:solidFill>
            <a:srgbClr val="4758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B8847-2DAE-C28E-220E-D39C4419190E}"/>
              </a:ext>
            </a:extLst>
          </p:cNvPr>
          <p:cNvSpPr>
            <a:spLocks noChangeAspect="1"/>
          </p:cNvSpPr>
          <p:nvPr/>
        </p:nvSpPr>
        <p:spPr>
          <a:xfrm rot="16200000">
            <a:off x="11312440" y="-459383"/>
            <a:ext cx="420178" cy="1338943"/>
          </a:xfrm>
          <a:prstGeom prst="rect">
            <a:avLst/>
          </a:prstGeom>
          <a:solidFill>
            <a:srgbClr val="E8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A87BC-16CE-A913-5378-883EB4C08794}"/>
              </a:ext>
            </a:extLst>
          </p:cNvPr>
          <p:cNvSpPr txBox="1"/>
          <p:nvPr/>
        </p:nvSpPr>
        <p:spPr>
          <a:xfrm>
            <a:off x="360000" y="396000"/>
            <a:ext cx="6120000" cy="30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  <a:tabLst>
                <a:tab pos="215900" algn="l"/>
              </a:tabLst>
            </a:pP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200" b="1" u="none" strike="noStrike" kern="0" spc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</a:t>
            </a:r>
            <a:endParaRPr lang="fr-BE" sz="2200" b="1" u="none" strike="noStrike" kern="0" spc="0" dirty="0">
              <a:ln>
                <a:noFill/>
              </a:ln>
              <a:solidFill>
                <a:srgbClr val="002060"/>
              </a:solidFill>
              <a:effectLst>
                <a:glow>
                  <a:srgbClr val="000000"/>
                </a:glo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A3A40D-C013-F8C8-B790-BB0896CEBCCC}"/>
              </a:ext>
            </a:extLst>
          </p:cNvPr>
          <p:cNvGrpSpPr/>
          <p:nvPr/>
        </p:nvGrpSpPr>
        <p:grpSpPr>
          <a:xfrm>
            <a:off x="572400" y="1428560"/>
            <a:ext cx="5131419" cy="3322304"/>
            <a:chOff x="363600" y="1428560"/>
            <a:chExt cx="5131419" cy="3322304"/>
          </a:xfrm>
        </p:grpSpPr>
        <p:sp>
          <p:nvSpPr>
            <p:cNvPr id="7" name="Flowchart: Connector 2">
              <a:extLst>
                <a:ext uri="{FF2B5EF4-FFF2-40B4-BE49-F238E27FC236}">
                  <a16:creationId xmlns:a16="http://schemas.microsoft.com/office/drawing/2014/main" id="{276A926A-6A68-D875-5AFD-910E34D2B3A1}"/>
                </a:ext>
              </a:extLst>
            </p:cNvPr>
            <p:cNvSpPr/>
            <p:nvPr/>
          </p:nvSpPr>
          <p:spPr>
            <a:xfrm>
              <a:off x="368596" y="1428560"/>
              <a:ext cx="1440000" cy="1440000"/>
            </a:xfrm>
            <a:prstGeom prst="snip2Diag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5D3EA-41D3-A1E7-776E-1D994E8DE328}"/>
                </a:ext>
              </a:extLst>
            </p:cNvPr>
            <p:cNvSpPr txBox="1"/>
            <p:nvPr/>
          </p:nvSpPr>
          <p:spPr>
            <a:xfrm>
              <a:off x="1951200" y="2050992"/>
              <a:ext cx="3159754" cy="292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fr-BE" sz="12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Email : </a:t>
              </a:r>
              <a:r>
                <a:rPr lang="fr-BE" sz="12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	</a:t>
              </a:r>
              <a:r>
                <a:rPr lang="fr-BE" sz="1200" dirty="0">
                  <a:solidFill>
                    <a:srgbClr val="002060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dc</a:t>
              </a:r>
              <a:r>
                <a:rPr lang="fr-BE" sz="12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@belgianvatadvisors.be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5621FF-0427-F72A-5B16-1F1C3B838FF2}"/>
                </a:ext>
              </a:extLst>
            </p:cNvPr>
            <p:cNvSpPr txBox="1"/>
            <p:nvPr/>
          </p:nvSpPr>
          <p:spPr>
            <a:xfrm>
              <a:off x="367200" y="3202765"/>
              <a:ext cx="4187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VAT Consultant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B7D3E2-7865-9297-9BA2-2C2C3FC67B75}"/>
                </a:ext>
              </a:extLst>
            </p:cNvPr>
            <p:cNvSpPr txBox="1"/>
            <p:nvPr/>
          </p:nvSpPr>
          <p:spPr>
            <a:xfrm>
              <a:off x="367200" y="2868699"/>
              <a:ext cx="4187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Dorian Christiaens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E87A97-9ED7-448D-3590-8B71A08D8391}"/>
                </a:ext>
              </a:extLst>
            </p:cNvPr>
            <p:cNvSpPr txBox="1"/>
            <p:nvPr/>
          </p:nvSpPr>
          <p:spPr>
            <a:xfrm>
              <a:off x="363600" y="3616002"/>
              <a:ext cx="5131419" cy="113486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He has more than t</a:t>
              </a:r>
              <a:r>
                <a:rPr lang="en-US" sz="12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wo years of experience in VAT advisory;</a:t>
              </a: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Arial" panose="020B0604020202020204" pitchFamily="34" charset="0"/>
                  <a:cs typeface="Times New Roman"/>
                </a:rPr>
                <a:t>He is enhancing his VAT knowledge by providing assistance to national and international companies in their day-to-day needs;</a:t>
              </a:r>
              <a:endParaRPr lang="en-US" dirty="0">
                <a:solidFill>
                  <a:srgbClr val="002060"/>
                </a:solidFill>
              </a:endParaRPr>
            </a:p>
            <a:p>
              <a:pPr marL="171450" indent="-171450" algn="just">
                <a:lnSpc>
                  <a:spcPct val="114000"/>
                </a:lnSpc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rgbClr val="002060"/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Dorian </a:t>
              </a:r>
              <a:r>
                <a:rPr lang="en-US" sz="12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holds an accounting degree and currently follows a special master’s degree in Tax law to improve his skills.</a:t>
              </a:r>
              <a:endParaRPr lang="fr-BE" sz="12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ED1D4F-E75C-89A4-8EF8-22AC32E9122A}"/>
              </a:ext>
            </a:extLst>
          </p:cNvPr>
          <p:cNvSpPr txBox="1"/>
          <p:nvPr/>
        </p:nvSpPr>
        <p:spPr>
          <a:xfrm>
            <a:off x="6465600" y="3616002"/>
            <a:ext cx="5131419" cy="158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He has more than two</a:t>
            </a:r>
            <a:r>
              <a:rPr lang="en-US" sz="1200" noProof="0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years of experience in VAT advisory;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He is currently developing his 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knowledge in VAT matters by working in the following areas: VAT compliance obligation, VAT identification, VAT consulting, … in Belgium or internationally and currently develop a project in the </a:t>
            </a:r>
            <a:r>
              <a:rPr lang="en-US" sz="1200">
                <a:solidFill>
                  <a:srgbClr val="002060"/>
                </a:solidFill>
                <a:cs typeface="Times New Roman" panose="02020603050405020304" pitchFamily="18" charset="0"/>
              </a:rPr>
              <a:t>football sector;</a:t>
            </a:r>
            <a:endParaRPr lang="en-US" sz="1200" dirty="0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Thibault holds an accounting degree and a special master’s degree in Tax law after following two years of internship.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31C1D-2C55-A8F4-7ACF-873FE6BB2658}"/>
              </a:ext>
            </a:extLst>
          </p:cNvPr>
          <p:cNvSpPr txBox="1"/>
          <p:nvPr/>
        </p:nvSpPr>
        <p:spPr>
          <a:xfrm>
            <a:off x="6465600" y="286869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Thibault Bayet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9F8A4-E949-5A8E-88AB-15C3E309B6DD}"/>
              </a:ext>
            </a:extLst>
          </p:cNvPr>
          <p:cNvSpPr txBox="1"/>
          <p:nvPr/>
        </p:nvSpPr>
        <p:spPr>
          <a:xfrm>
            <a:off x="6465600" y="3202765"/>
            <a:ext cx="25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VAT Consultant</a:t>
            </a:r>
          </a:p>
        </p:txBody>
      </p:sp>
      <p:sp>
        <p:nvSpPr>
          <p:cNvPr id="13" name="Flowchart: Connector 36">
            <a:extLst>
              <a:ext uri="{FF2B5EF4-FFF2-40B4-BE49-F238E27FC236}">
                <a16:creationId xmlns:a16="http://schemas.microsoft.com/office/drawing/2014/main" id="{3020278F-69BF-4C8C-A8C7-A9264A3448C8}"/>
              </a:ext>
            </a:extLst>
          </p:cNvPr>
          <p:cNvSpPr/>
          <p:nvPr/>
        </p:nvSpPr>
        <p:spPr>
          <a:xfrm>
            <a:off x="6350400" y="1427660"/>
            <a:ext cx="1440000" cy="1440000"/>
          </a:xfrm>
          <a:prstGeom prst="snip2Diag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ED6C1-324A-CD82-6F55-D1382C78C69B}"/>
              </a:ext>
            </a:extLst>
          </p:cNvPr>
          <p:cNvSpPr txBox="1"/>
          <p:nvPr/>
        </p:nvSpPr>
        <p:spPr>
          <a:xfrm>
            <a:off x="8074800" y="2050991"/>
            <a:ext cx="3159754" cy="29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fr-BE" sz="1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Email : </a:t>
            </a:r>
            <a:r>
              <a:rPr lang="fr-BE" sz="1200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fr-BE" sz="1200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tb</a:t>
            </a:r>
            <a:r>
              <a:rPr lang="fr-BE" sz="12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@belgianvatadvisors.be</a:t>
            </a:r>
          </a:p>
        </p:txBody>
      </p:sp>
    </p:spTree>
    <p:extLst>
      <p:ext uri="{BB962C8B-B14F-4D97-AF65-F5344CB8AC3E}">
        <p14:creationId xmlns:p14="http://schemas.microsoft.com/office/powerpoint/2010/main" val="18451727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Widescreen</PresentationFormat>
  <Paragraphs>100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Grandview</vt:lpstr>
      <vt:lpstr>Tahoma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Thibault Bayet</dc:creator>
  <cp:lastModifiedBy>Dorian Christiaens</cp:lastModifiedBy>
  <cp:revision>6</cp:revision>
  <dcterms:created xsi:type="dcterms:W3CDTF">2025-03-20T07:02:20Z</dcterms:created>
  <dcterms:modified xsi:type="dcterms:W3CDTF">2025-04-09T07:09:57Z</dcterms:modified>
</cp:coreProperties>
</file>